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360" r:id="rId3"/>
    <p:sldId id="258" r:id="rId4"/>
    <p:sldId id="263" r:id="rId5"/>
    <p:sldId id="260" r:id="rId6"/>
    <p:sldId id="410" r:id="rId7"/>
    <p:sldId id="411" r:id="rId8"/>
    <p:sldId id="412" r:id="rId9"/>
    <p:sldId id="413" r:id="rId10"/>
    <p:sldId id="414" r:id="rId11"/>
    <p:sldId id="415" r:id="rId12"/>
    <p:sldId id="416" r:id="rId13"/>
    <p:sldId id="417" r:id="rId14"/>
    <p:sldId id="418" r:id="rId15"/>
    <p:sldId id="419" r:id="rId16"/>
    <p:sldId id="420" r:id="rId17"/>
    <p:sldId id="365" r:id="rId18"/>
    <p:sldId id="421" r:id="rId19"/>
    <p:sldId id="422" r:id="rId20"/>
    <p:sldId id="423" r:id="rId21"/>
    <p:sldId id="282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Konn" initials="N" lastIdx="1" clrIdx="0">
    <p:extLst>
      <p:ext uri="{19B8F6BF-5375-455C-9EA6-DF929625EA0E}">
        <p15:presenceInfo xmlns:p15="http://schemas.microsoft.com/office/powerpoint/2012/main" userId="NeKo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AEE"/>
    <a:srgbClr val="B4E915"/>
    <a:srgbClr val="143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Средний стиль 4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378" y="12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C1D90-9BFE-449E-8A2B-EF441C660636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8438D-B581-4013-99FC-FD4843C4A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2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317fca73c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317fca73c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337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820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867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254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679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464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83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945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778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528d50a88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528d50a88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250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5317fca73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5317fca73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823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102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169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752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431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366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690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95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86A48-F7E8-4AFD-B043-B1D10D746835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45A6-4948-4509-9AF0-58C7EBBF1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724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86A48-F7E8-4AFD-B043-B1D10D746835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45A6-4948-4509-9AF0-58C7EBBF1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036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86A48-F7E8-4AFD-B043-B1D10D746835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45A6-4948-4509-9AF0-58C7EBBF1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3703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5">
  <p:cSld name="Титульный слайд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279233" y="240000"/>
            <a:ext cx="7485600" cy="2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4000"/>
              <a:buFont typeface="Montserrat"/>
              <a:buNone/>
              <a:defRPr sz="53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1" name="Google Shape;21;p4" descr="Название курса" title="Название курса"/>
          <p:cNvSpPr txBox="1">
            <a:spLocks noGrp="1"/>
          </p:cNvSpPr>
          <p:nvPr>
            <p:ph type="subTitle" idx="1"/>
          </p:nvPr>
        </p:nvSpPr>
        <p:spPr>
          <a:xfrm>
            <a:off x="306500" y="2415400"/>
            <a:ext cx="6548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3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4" descr="Название курса" title="Название курса"/>
          <p:cNvSpPr txBox="1">
            <a:spLocks noGrp="1"/>
          </p:cNvSpPr>
          <p:nvPr>
            <p:ph type="subTitle" idx="2"/>
          </p:nvPr>
        </p:nvSpPr>
        <p:spPr>
          <a:xfrm>
            <a:off x="333767" y="5510233"/>
            <a:ext cx="6548400" cy="10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1800"/>
              <a:buFont typeface="Montserrat"/>
              <a:buNone/>
              <a:defRPr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267" y="398401"/>
            <a:ext cx="3612733" cy="52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0430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0">
  <p:cSld name="TITLE_10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15" name="Google Shape;215;p49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16" name="Google Shape;216;p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l"/>
            <a:fld id="{00000000-1234-1234-1234-123412341234}" type="slidenum">
              <a:rPr lang="ru" smtClean="0"/>
              <a:pPr algn="l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800344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асибо 2">
  <p:cSld name="Спасибо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3"/>
          <p:cNvSpPr txBox="1">
            <a:spLocks noGrp="1"/>
          </p:cNvSpPr>
          <p:nvPr>
            <p:ph type="title"/>
          </p:nvPr>
        </p:nvSpPr>
        <p:spPr>
          <a:xfrm>
            <a:off x="279267" y="234300"/>
            <a:ext cx="8240000" cy="2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5333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9pPr>
          </a:lstStyle>
          <a:p>
            <a:endParaRPr/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267" y="403200"/>
            <a:ext cx="3578367" cy="524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0178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33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8714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 зеленое 1">
  <p:cSld name="Определение зеленое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body" idx="1"/>
          </p:nvPr>
        </p:nvSpPr>
        <p:spPr>
          <a:xfrm>
            <a:off x="338400" y="2602700"/>
            <a:ext cx="7154400" cy="3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Montserrat"/>
              <a:buChar char="○"/>
              <a:defRPr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Montserrat"/>
              <a:buChar char="■"/>
              <a:defRPr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Montserrat"/>
              <a:buChar char="●"/>
              <a:defRPr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Montserrat"/>
              <a:buChar char="○"/>
              <a:defRPr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Montserrat"/>
              <a:buChar char="■"/>
              <a:defRPr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Montserrat"/>
              <a:buChar char="●"/>
              <a:defRPr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Montserrat"/>
              <a:buChar char="○"/>
              <a:defRPr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Montserrat"/>
              <a:buChar char="■"/>
              <a:defRPr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title"/>
          </p:nvPr>
        </p:nvSpPr>
        <p:spPr>
          <a:xfrm>
            <a:off x="286067" y="245733"/>
            <a:ext cx="7937600" cy="13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5333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None/>
              <a:defRPr>
                <a:solidFill>
                  <a:srgbClr val="18181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None/>
              <a:defRPr>
                <a:solidFill>
                  <a:srgbClr val="18181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None/>
              <a:defRPr>
                <a:solidFill>
                  <a:srgbClr val="18181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None/>
              <a:defRPr>
                <a:solidFill>
                  <a:srgbClr val="18181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None/>
              <a:defRPr>
                <a:solidFill>
                  <a:srgbClr val="18181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None/>
              <a:defRPr>
                <a:solidFill>
                  <a:srgbClr val="18181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None/>
              <a:defRPr>
                <a:solidFill>
                  <a:srgbClr val="18181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None/>
              <a:defRPr>
                <a:solidFill>
                  <a:srgbClr val="181818"/>
                </a:solidFill>
              </a:defRPr>
            </a:lvl9pPr>
          </a:lstStyle>
          <a:p>
            <a:endParaRPr/>
          </a:p>
        </p:txBody>
      </p:sp>
      <p:pic>
        <p:nvPicPr>
          <p:cNvPr id="157" name="Google Shape;1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267" y="403200"/>
            <a:ext cx="3578367" cy="524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592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86A48-F7E8-4AFD-B043-B1D10D746835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45A6-4948-4509-9AF0-58C7EBBF1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973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86A48-F7E8-4AFD-B043-B1D10D746835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45A6-4948-4509-9AF0-58C7EBBF1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27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86A48-F7E8-4AFD-B043-B1D10D746835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45A6-4948-4509-9AF0-58C7EBBF1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42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86A48-F7E8-4AFD-B043-B1D10D746835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45A6-4948-4509-9AF0-58C7EBBF1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246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86A48-F7E8-4AFD-B043-B1D10D746835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45A6-4948-4509-9AF0-58C7EBBF1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074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86A48-F7E8-4AFD-B043-B1D10D746835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45A6-4948-4509-9AF0-58C7EBBF1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344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86A48-F7E8-4AFD-B043-B1D10D746835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45A6-4948-4509-9AF0-58C7EBBF1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749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86A48-F7E8-4AFD-B043-B1D10D746835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145A6-4948-4509-9AF0-58C7EBBF1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764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86A48-F7E8-4AFD-B043-B1D10D746835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145A6-4948-4509-9AF0-58C7EBBF1E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56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6" r:id="rId15"/>
    <p:sldLayoutId id="214748366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+TGTG6GhUh5M0NTE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hristophm.github.io/interpretable-ml-book/counterfactual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ssevig/bertviz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hyperlink" Target="https://github.com/jessevig/bertviz" TargetMode="External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haofanwang/Score-CAM" TargetMode="External"/><Relationship Id="rId5" Type="http://schemas.openxmlformats.org/officeDocument/2006/relationships/hyperlink" Target="https://github.com/jacobgil/pytorch-grad-cam" TargetMode="External"/><Relationship Id="rId4" Type="http://schemas.openxmlformats.org/officeDocument/2006/relationships/hyperlink" Target="https://guide.allennlp.org/document-ranking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si.bund.de/SharedDocs/Downloads/EN/BSI/KI/Whitepaper_Explainable_AI.pdf?__blob=publicationFile&amp;v=5&amp;utm_sourc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hyperlink" Target="https://arxiv.org/abs/2306.06123" TargetMode="External"/><Relationship Id="rId4" Type="http://schemas.openxmlformats.org/officeDocument/2006/relationships/hyperlink" Target="https://arxiv.org/abs/2306.13885?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9.1248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hap.readthedocs.io/en/lates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eg"/><Relationship Id="rId4" Type="http://schemas.openxmlformats.org/officeDocument/2006/relationships/hyperlink" Target="https://habr.com/ru/companies/ods/articles/599573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8"/>
          <p:cNvSpPr txBox="1">
            <a:spLocks noGrp="1"/>
          </p:cNvSpPr>
          <p:nvPr>
            <p:ph type="ctrTitle"/>
          </p:nvPr>
        </p:nvSpPr>
        <p:spPr>
          <a:xfrm>
            <a:off x="279232" y="240000"/>
            <a:ext cx="8096417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Этика Искусственного</a:t>
            </a:r>
            <a:b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Интеллекта </a:t>
            </a:r>
            <a:endParaRPr dirty="0">
              <a:solidFill>
                <a:srgbClr val="FEFAEE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CEA7C98-B589-43B2-B59E-8411C07C611B}"/>
              </a:ext>
            </a:extLst>
          </p:cNvPr>
          <p:cNvSpPr/>
          <p:nvPr/>
        </p:nvSpPr>
        <p:spPr>
          <a:xfrm>
            <a:off x="8153400" y="240000"/>
            <a:ext cx="3937168" cy="750600"/>
          </a:xfrm>
          <a:prstGeom prst="rect">
            <a:avLst/>
          </a:prstGeom>
          <a:solidFill>
            <a:srgbClr val="143091"/>
          </a:solidFill>
          <a:ln>
            <a:solidFill>
              <a:srgbClr val="1430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Google Shape;326;p68">
            <a:extLst>
              <a:ext uri="{FF2B5EF4-FFF2-40B4-BE49-F238E27FC236}">
                <a16:creationId xmlns:a16="http://schemas.microsoft.com/office/drawing/2014/main" id="{0E70C8B6-3809-489E-B49D-EDF940DFBFD0}"/>
              </a:ext>
            </a:extLst>
          </p:cNvPr>
          <p:cNvSpPr txBox="1">
            <a:spLocks/>
          </p:cNvSpPr>
          <p:nvPr/>
        </p:nvSpPr>
        <p:spPr>
          <a:xfrm>
            <a:off x="508000" y="4974127"/>
            <a:ext cx="6548400" cy="164387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>
            <a:lvl1pPr marL="228600" lvl="0" indent="-228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3200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</a:rPr>
              <a:t>Некрасов Константин Олегович</a:t>
            </a:r>
          </a:p>
          <a:p>
            <a:pPr marL="0" indent="0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Директор по разработке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ML-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моделей  </a:t>
            </a:r>
          </a:p>
          <a:p>
            <a:pPr marL="0" indent="0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АО «Газпромбанк»</a:t>
            </a:r>
          </a:p>
          <a:p>
            <a:pPr marL="0" indent="0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t.me/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algolab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347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79999" y="415200"/>
            <a:ext cx="8086151" cy="58232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LIME (Local Interpretable Model-Agnostic Explanations)</a:t>
            </a:r>
          </a:p>
        </p:txBody>
      </p:sp>
      <p:sp>
        <p:nvSpPr>
          <p:cNvPr id="2" name="AutoShape 2" descr="data:image/png;base64,iVBORw0KGgoAAAANSUhEUgAAAkIAAAGwCAYAAABFFQqPAAAAOXRFWHRTb2Z0d2FyZQBNYXRwbG90bGliIHZlcnNpb24zLjcuMSwgaHR0cHM6Ly9tYXRwbG90bGliLm9yZy/bCgiHAAAACXBIWXMAAA9hAAAPYQGoP6dpAAAvU0lEQVR4nO3dfXRU9YH/8c8ESEKRBJHykCZEVMSKCG0RFm3XoNFIKYU9uz4dpZSNSm1sZXGtcs4qsrYGXBewliPqRqA+IVXBHtZiEROoAj4Q6EKrFFyQBASsp2QgaGST+/tjfhmYZCaZmczM/d77fb/OmRPmzp3J986d4X7yfQw4juMIAADAQlluFwAAAMAtBCEAAGAtghAAALAWQQgAAFiLIAQAAKxFEAIAANYiCAEAAGt1d7sA6dbS0qKDBw+qd+/eCgQCbhcHAADEwXEcHTt2TAUFBcrKSl+9je+D0MGDB1VUVOR2MQAAQBLq6upUWFiYttf3fRDq3bu3pNAbmZeX53JpAABAPILBoIqKisLX8XTxfRBqbQ7Ly8sjCAEA4DHp7tZCZ2kAAGAtghAAALAWQQgAAFiLIAQAAKxFEAIAANYiCAEAAGsRhAAAgLUIQgAAwFoEIQAAYC2CEAAAsBZBCAAAWIsgBAAArEUQAgAA1iIIAQAAaxGEAACAtQhCAADAWgQhAABgLYIQAACwlqtBaOPGjZo0aZIKCgoUCAS0evXqmPv+6Ec/UiAQ0KJFizJWPgAA4G+uBqHGxkaNHDlSixcv7nC/VatWacuWLSooKMhQyQAAgA26u/nLJ0yYoAkTJnS4z4EDB/STn/xEr7/+uiZOnJihkgEAABu4GoQ609LSoqlTp+ruu+/W8OHD43pOU1OTmpqawveDwWC6igcAADzO6M7S8+fPV/fu3fXTn/407udUVlYqPz8/fCsqKkpjCQEAgJcZG4S2bt2qRx99VMuWLVMgEIj7ebNnz1ZDQ0P4VldXl8ZSAgAALzM2CP3hD3/QkSNHNHjwYHXv3l3du3fXxx9/rLvuuktnn312zOfl5OQoLy8v4gYAABCNsX2Epk6dqtLS0ohtZWVlmjp1qqZPn+5SqQAAgJ+4GoSOHz+uPXv2hO/v3btX27dvV9++fTV48GCdddZZEfv36NFDAwcO1LBhwzJdVAAA4EOuBqH3339f48ePD9+fNWuWJGnatGlatmyZS6UCAAC2cDUIlZSUyHGcuPfft29f+goDAACsY2xnaQAAgHQjCAEAAGsRhAAAgLUIQgAAwFoEIQAAYC2CEAAAsBZBCAAAWIsgBAAArEUQAgAA1iIIAQAAaxGEAACAtQhCAADAWgQhAABgLYIQAACwFkEIAABYiyAEAACsRRACAADWIggBAABrEYQAAIC1CEIAAMBaBCEAAGAtghAAALAWQQgAAFiLIAQAAKxFEAIAANYiCAEAAGsRhAAAgLUIQgAAwFoEIQAAYC2CEAAAsBZBCAAAWIsgBAAArEUQAgAA1iIIAQAAaxGEAACAtQhCAAAYrL5eqq4O/UTqEYQAADBUVZVUXCxdcUXoZ1WV2yXyH4IQAAAGqq+XbrtNamkJ3W9pkWbMoGYo1VwNQhs3btSkSZNUUFCgQCCg1atXhx87efKk7rnnHo0YMUK9evVSQUGBfvCDH+jgwYPuFRgAgAzZvftUCGrV3Czt2eNOefzK1SDU2NiokSNHavHixe0eO3HihGpra3XfffeptrZWr7zyinbt2qXvf//7LpQUAIDMGjpUympzle7WTTrvPHfK41fd3fzlEyZM0IQJE6I+lp+fr3Xr1kVs+9WvfqUxY8Zo//79Gjx4cCaKCACAKwoLpSefDDWHNTeHQtATT4S2I3VcDUKJamhoUCAQUJ8+fWLu09TUpKampvD9YDCYgZIBAJB65eVSWVmoOey88whB6eCZztJffPGF7rnnHt14443Ky8uLuV9lZaXy8/PDt6KiogyWEgCA1CoslEpKCEHp4okgdPLkSV133XVyHEePP/54h/vOnj1bDQ0N4VtdXV2GSgkAALzG+Kax1hD08ccf68033+ywNkiScnJylJOTk6HSAQAALzM6CLWGoN27d6u6ulpnnXWW20UCAAA+4moQOn78uPacNiHC3r17tX37dvXt21eDBg3SP/3TP6m2tlZr1qxRc3OzDh06JEnq27evsrOz3So2AADwiYDjOI5bv7ympkbjx49vt33atGl64IEHNGTIkKjPq66uVklJSVy/IxgMKj8/Xw0NDZ02qwEAADNk6vrtao1QSUmJOsphLmY0AABgAU+MGgMAAEgHghAAALAWQQgAAFiLIAQAAKxFEAIAANYiCAEAAGsRhAAAgLUIQgAAwFoEIQAAYC2CEAAAsBZBCAAAWIsgBAAArEUQAgAA1iIIAQAAaxGEAACAtQhCAADAWgQhAABgLYIQAACwFkEIAABYiyAEAACiqq+XqqtDP/2KIAQAANqpqpKKi6Urrgj9rKpyu0TpQRACAAAR6uul226TWlpC91tapBkz/FkzRBACAAARdu8+FYJaNTdLe/a4U550IggBAKxiQ7+Xrho6VMpqkxC6dZPOO8+d8qQTQQgAYA1b+r10VWGh9OSTofAjhX4+8URou98EHMdx3C5EOgWDQeXn56uhoUF5eXluFwcA4JL6+lD4Ob3Jp1s3ad8+f17gU6G+PtQcdt55mX+PMnX97p62VwYAwCAd9XshCEVXWOj/94amMQCAFWzq94L4EYQAAFbwWr8XOnVnBkEIAGCN8vJQn6Dq6tDP8nK3SxSd1zp1ezm00VkaAACDeK1Td1XVqckXs7JCtW6pCJiZun5TIwQAgEGSmczQrRoZP8xATRACAMAgiXbqdrMZzQ8zUBOEAAAwSCKdut2ukfHDSDyCEAAAhom3U7fbNTJeG4kXDRMqAgBgoHgmM2ytkWnbsTqTNTLl5VJZmXszUHcVNUIAAHiUKTUyhYVSSYn3QpBEjRAAAKqvDzUzDR3qvYu512tk3EaNEADAal6bvDAaL9fIuM3VILRx40ZNmjRJBQUFCgQCWr16dcTjjuPo/vvv16BBg9SzZ0+VlpZq9+7d7hQWAOA7bo+6gvtcDUKNjY0aOXKkFi9eHPXxhx9+WL/85S+1ZMkSvfPOO+rVq5fKysr0xRdfZLikAAA/cnvUla1MWpLD1T5CEyZM0IQJE6I+5jiOFi1apH/7t3/T5MmTJUm//vWvNWDAAK1evVo33HBD1Oc1NTWpqakpfD8YDKa+4AAAXzBh1JVt0rUkR7KM7SO0d+9eHTp0SKWlpeFt+fn5Gjt2rDZv3hzzeZWVlcrPzw/fioqKMlFcAIDBYtVAmDLqyhYmNkUaG4QOHTokSRowYEDE9gEDBoQfi2b27NlqaGgI3+rq6tJaTgCA2TrrDO2VFen9wMSmSN8Nn8/JyVFOTo7bxQAAJKizIezJDHGPVQNRVhb5GvFMXoiuGzpUCgQkxzm1LRBwtynS2BqhgQMHSpIOHz4csf3w4cPhxwAA/tBZrU2yQ9xNrIFApEDA3d9vbBAaMmSIBg4cqPXr14e3BYNBvfPOOxo3bpyLJQMApFJn/Ua60q/ED4uC+snu3ZG1QVLofLoZTF0NQsePH9f27du1fft2SaEO0tu3b9f+/fsVCAQ0c+ZM/fznP9dvf/tb7dixQz/4wQ9UUFCgKVOmuFlsAEAKdVZr05VaHTpDm8XEYOpqH6H3339f48ePD9+fNWuWJGnatGlatmyZfvazn6mxsVG33Xabjh49qm9/+9tau3atcnNz3SoyACDFOhvC3tUh7ixBYY7WYDpjRijMmhBMA47TtpLKX4LBoPLz89XQ0KC8vDy3iwMAiKKqqv3F8fTRW509Dm+pr+88mGbq+k0QAgAYobOLYzwXT/hHpq7fvhs+DwDwps6GsDPEPTWSmYbAz4wdNQYAAFIr2WkI/IwgBACABboyDYFJi6SmGkEIAAALJDsNgd9rkQhCAABYIJk5fExcJDXVCEIAANf4ucnFNMlMLmnDEiUEIQCAK/ze5GKi8nJp375Q+Ny3r/O5mEycCTrVCEIAgIzzUpOL32qtCgulkpL4hs7bsEQJQQgAkHFeaXKh1irxWiSvYWZpALCQ25Pq1deHgkXb9cP27TOntsELZfSzTF2/qRECAMuYUMvhhSYXr9RaoWuoEQIAi5hWy2Hy+mGmvVe2oUYIAJByptVyJNJxN9O8UGuFrmPRVQCwSOtw6La1HH4aDp1K5eVSWZm5tVboOmqEAMAi1HIkzuRaq1Z+G+KfSQQhALCM34dD28aEzu9eRmdpAEBGuT1030+81KE70fNOZ2kAgO9Qe5FapnV+j8Xk806NEAAgI7xUe+EVXnhPky0jNUIAAF/xSu2Fl3ih87vp553h8wCAjGDofnqYPsTf9PNOjRAAICO8UHvhVSYP8Tf9vNNHCAAQUzpGeJm8rAbSJ9HznqnrN01jAICoqqqk224LNWlkZYX+qk/FnEOFhQQgG5l63mkaAwC0U19/KgRJoZ8zZjBzMfyHIAQAhnNj+QTTR/oAqUIQAgCDuTURXetIn9OZNNIHmeP3dcwIQgBgKDebp0wf6YPMMHlG6FQhCAGAodxunmJxVn+Kt4bHln5iBCEAMJQJzVMmz0+DU+INN4nU8LgdxDOFIAQAhqJ5CvGIN9wkWsNjQhDPBIIQABiM5il0JJFwk2gNjy1BnAkVAcBwpk5EB/d1FG7afmaSWfPL9HXMUoEgBACQdGo5jTPOkI4fT+2yGkiPRMJNaw3PjBmhsBRvDY/fgzhNYwCAiH4mY8Zkdri03+epSadEm69oam2PRVcBwHL19aHQ07aJRQpdWPftS1+NQLrWM7ONHxeyzdT1mxohALBctH4mrdI5XNqWeWoygWkOkmd0EGpubtZ9992nIUOGqGfPnjr33HP14IMPyueVWACQUdGGSbdK53BpW+apcRPNjp0zOgjNnz9fjz/+uH71q1/pgw8+0Pz58/Xwww/rsccec7toAHyCC0X7fiat0j1c2pZ5atxiw/IYqWB0H6Hvfe97GjBggKpOO3v/+I//qJ49e+rZZ5+N6zXoIwQgFvqnRGrtZ9Krl9TYmJn+JlVV7Ucx2XwOUiVav6909/dKtUxdv40ePn/ppZfqySef1F/+8hedf/75+uMf/6i33npLCxYsiPmcpqYmNTU1he8Hg8FMFBWAx8Tqn1JW5p0LRaq5MUzahnlq3JDI/EK2MzoI3XvvvQoGg7rgggvUrVs3NTc36xe/+IVuuummmM+prKzU3LlzM1hKAF7EhcIcfp+nxg3JTJ5oK6P7CK1cuVLPPfecnn/+edXW1mr58uV65JFHtHz58pjPmT17thoaGsK3urq6DJYYgFfQP8Vufu8bZsvyGKlgdB+hoqIi3XvvvaqoqAhv+/nPf65nn31WH374YVyvQR8hALHQP8VONvUN8/L8QvQRknTixAlltfmTrVu3bmqJNeEFACSA/in2sa1vGM2OnTM6CE2aNEm/+MUvNHjwYA0fPlzbtm3TggUL9M///M9uFw2AT3ChsAt9w9CW0UHoscce03333acf//jHOnLkiAoKCjRjxgzdf//9bhcNAIzSumAqC6V2jE7EaMvoPkKpQB8hAH5nU5+XVKBvmDdk6vpNEALSiL/SkW5+mDjPDV7uRGwLFl0FPI7p7ZEJrNeVHBYpRSuCEJAGrKqNTGE+JKBrEg5C06ZN08aNG9NRFsA3+CsdmcLEeUDXJByEGhoaVFpaqqFDh+qhhx7SgQMH0lEuwNP4Kz210j0LsNdnGS4vD/UJqq4O/TSh46/X31PYI+EgtHr1ah04cEC33367XnzxRZ199tmaMGGCXnrpJZ08eTIdZQQ8h7/SUyfdfa380pfLpD4vfnlPYYcujxqrra3V0qVL9V//9V8644wzdPPNN+vHP/6xhg4dmqoydgmjxuAmRqZ0TbpHRGVixJVtIwcZxYZU8cSosU8++UTr1q3TunXr1K1bN333u9/Vjh07dOGFF2rhwoWpKiOQMpmurjfpr3QvSndfq3S/vo01I4m+pzShwW0JB6GTJ0/q5Zdf1ve+9z0VFxfrN7/5jWbOnKmDBw9q+fLleuONN7Ry5Ur9+7//ezrKCyTNxouS16W7r1U6X9/WkYOJvKd8J2GChIPQoEGDdOutt6q4uFjvvvuu3n//ff3oRz+KqLYaP368+vTpk8pyAl1i60XJi06vIUh3X6t0vr6fRg4mUmsT73vKdxKmSHitsYULF+raa69Vbm5uzH369OmjvXv3dqlgQCqx0KI3xFoqIp0rxKfr9f2yplUyy3fE857ynYQpWGIDVqADp/n8eI68vqZVOs+JH883UssTnaUBrzBlODsdQ2PzU1NSKxPn90lEOs+JKd9JgBohWMXN4eyZXiHca8O2qSEwT6amF2CKCURDjRCQBm4NZ890x1AvjsZJpJMttWqZkYlaG6aYgNuoEQIyoLo6FEqibS8pSe3v8nrNSkc1BJmuVUMItTZwQ6au3wmPGgOQuEyOIPL6aJzCwujljFWrVlbmjeMyWWfNqLHOCeAHNI0BGZDJjqF+XfDVj52pTeDFZlQglQhCQIZkagSRX0fjxAp4R47QXyhZTGoIEISAjMpUx9BUhy4TOii3DXitTY3XX09NRrKoZQMIQkCXmBAQYklV6DKp6aQ14K1cKTlO6CZRk5EsvzajAokgCAFJMikgpIuJTSeFhVK/fqdCUCtqMhLn12ZUIBEEISAJJgaEdDC16YSajNQ5vRl182bpnHNCn2OTazvhD6Z8xghCQBJMDQipZmrgoCYjtQoLpY8+kv7u70I1nIMHh25+ru2Eu0yqUWdCRSAJXp+0MBEmLxzKRH+pEe3zfDq/frbhjnj//2SJDcBgNtVImLxwKMszpEa0Gs7T+bG2E+4xrUadmaWBJJWXh2Y1tqFGgpmF/S3azOenM6E5FP6RyZn240GNENAF1EjAD6LN0RQIhP7t59pOuMO0GnX6CAFd1Nk6TYDb4v2Mnt7nSrKjthPu6ayPH4uuAh7AaugwXSKf0bZNoAQgpJMpTe7UCAFJsmnkGLyJzyi8jFFjgOFMG/kAtMVnFOgcQQhIkqmTDQKt+IwCnSMIAUkybeRDPEyZ0h6Z4cXPKJBp9BGCK/w00sorsxvTsdteXvmMAqfL1PWbIISM8+MF2fRgR6dZAF5DZ2n4xunNMV5ftT1a05Ipiwe2fZ9PL6cNnWZp9gOQDIIQ0qptSHj0Ue9ekKMFHlOC3elli7ZyuN87zZoSRgF4j/FB6MCBA7r55pt11llnqWfPnhoxYoTef/99t4uFOEQLCQsXnpq6v5UXLsixAs+mTe4Hu7Zlc5zQ7fRySv7tNGtKGAXgTUYHob/97W+67LLL1KNHD/3ud7/Tn//8Z/3nf/6nzjzzTLeLZgyTmwNiNcfcdZf3LsixjiUQcL+mJd6Vw01eRT6WeD7fNjT7AUgfo5fYmD9/voqKirR06dLwtiFDhrhYIrOY3uk41grDd94ZunlpFEusYxk3LvS+z5gRuvi6EewSWTnclCnt4xHv59u0lawBeIvRNUK//e1vNXr0aF177bXq37+/vvGNb+ipp57q8DlNTU0KBoMRNz/yQnNAR3OYeG3V9o6Oxe2alrZlO72Wyis1bm0l8vlOdK4ck2tRAWSe0cPnc3NzJUmzZs3Stddeq/fee0933nmnlixZomnTpkV9zgMPPKC5c+e22+634fPV1aGOodG2l5RkvDgd8tMcJiYfi59WDk/m8x3PuTG9FhXAKcwjJCk7O1ujR4/Wpk2bwtt++tOf6r333tPmzZujPqepqUlNTU3h+8FgUEVFRb4LQswLAz9Lx+eb7wzgLcwjJGnQoEG68MILI7Z9/etf1/79+2M+JycnR3l5eRE3P2LqfPhZOj7f6ehUTTMb4H1Gd5a+7LLLtGvXrohtf/nLX1RcXOxSicxSXi6VlXm7CQSIJdWf71R3qqaZDfAHo2uE/uVf/kVbtmzRQw89pD179uj555/Xk08+qYqKCreLZgyvdToGEpHKz3cqa5m8MFgBQHyM7iMkSWvWrNHs2bO1e/duDRkyRLNmzdKtt94a9/NZawymMn19Mr9KRYd3Lw1WALyKztIpQhCCiWhW8TY6XgPpR2dpwKdoVvE+BisA/mF0Z2nAD9o2gXU0eokLqXcwWAHwB4IQkEbRmsDKylgSwi+8tGQJgOisbxpjHhCkS6wmMIlmFQAwhdVBqKoq1OHxiitCP6uq3C6ReQiKyeuoCczt9ckAACHWBiE6rHaOoNg1rRP4na7tSvDnnRcKTHzuAMAd1gahdEy37ycExa7rbGQRQRMA3GdtEOrsr3XbJRIUaT6LLVYTGEETXcX3DkgNa4MQ84B0LN6gSK1G56ItE0GNJLqC7x2QOtbPLJ2K6fb9qqoqVEvR3HwqKJ7eqZfZdZPHe4dk8dmBLZhZOkNYtDS2zkY2UauRPC/XSNIk4y6+d0BqWR+EEF3rxU6KHRRt6meVjot/IkPoTQkfNMm4z6bvHZAJBCG0E+/Fzsu1GolI58U/nhpJU8IHHbzNYMv3DsgU6/sI2abtulfRHk+0/4Gf+1m53R/D7d9/uurqUBiLtr2kJLNlgb+/d4BEHyGkQTw1C8n0P/BzPyu3+2O4/ftPR5OMWfz8vQMyiSBkiXibNbjYRXL7/XD795+OJhkAfkQQskS8NQtc7CK5/X64/fvbYo00AH5DHyFLJNrXhP4HkRJ5Pzrrh5Xu3w8AfpCp63f3tL0yjNJas9B2gsRYF9XCQi64p4v3/aiqOtUEmZUVes9TUWvC+QCA9KBGyHCprl2gZiF9TBrhBQBex6gxpGX+GEaapI9JI7wAAPEhCBmKyeu8x6QRXgCA+BCEDEXtgveYNsILANA5OksbqrV2oW1/Ez/WLqRjlJVbysulsjL7+mH56RwCsAs1QoaypXbBlHW0Usm2flh+PIcA7MGoMcP5eZQXo6xO8WqNCucQQLowagyS/F27QD+oEC/XqHAOAXgdQcjH6utDSyGYOtKMUVbeHx3IOQTgdQQhn/JCLYMt/aA64vUaFc4hAK+jj5APea3fhp/7QXXGa+cqFpvPIYD0oI8Qkua1WgY/94PqTDI1KiY2edp8DgF4G0HIB9peGOm34S3l5aEaoOrq0M+OFmn1QpMnAHgJQcjjol0YTe23YWJNhiniqVHxesdqADARQchwHYWHji6MidQyZAI1GV3ntSZPAPACgpDBOgsPnV0YTem3QU1GatDkCQCpRxAyVDzhwSsXRmoyUsPUJk8A8DKCkKHiCQ9euTB6JbB5gWlNngDgdaw+b6h4V5/3wmrnrYFtxoxQmDM1sHlFYSHvHQCkirVByPRFLhMJD164MHohsAEA7OOpprF58+YpEAho5syZXXodr4xgircZxCvD0k3pvA0AQCvPBKH33ntPTzzxhC6++OIuvY7XRjB1Fh68EuoAADCRJ4LQ8ePHddNNN+mpp57SmWee2eG+TU1NCgaDEbfT+WkEk9dCHQAApvFEEKqoqNDEiRNVWlra6b6VlZXKz88P34qKiiIed2sEUzqar/wU6gAAcIPxQWjFihWqra1VZWVlXPvPnj1bDQ0N4VtdXV3E424MOU9X8xXD0gEA6Bqjg1BdXZ3uvPNOPffcc8rNzY3rOTk5OcrLy4u4tZXJuVjS2XzllXmEAAAwVcBxHMftQsSyevVq/cM//IO6tV7pJTU3NysQCCgrK0tNTU0Rj0UTDAaVn5+vhoaGqKEoVWINx6+uDtUEtVVdHeoEnarfzbB0AICfZOr6bfQ8QldeeaV27NgRsW369Om64IILdM8993QagmJJ9RxCVVWnan2yskK1NK21TPFOjNgVXphHCAAAExndNNa7d29ddNFFEbdevXrprLPO0kUXXZTUa6a6v05nTV9tm6+ysqR589oHF6/MBQQAgJ8YHYRSLR39deIZuVVeLlVWSoFAaN977okMYMwFBACAO4zuI5QKp7cxbt2al/L+Ou+9J40Z0377u+9Kl1wS+nd9fSjgtG0e27cv9O9Yj9HcBQCwFX2E0iAd/XWOH4++vbHx1L83bYpda+Q4sR8jCAEAkF5WNY2lY7h5Z3P5VFVJN97Y/nmt+zAXEAAA7rEqCEmpn0Ooo3DVtk9Sq6ysU/t09nw6UAMAkD5W9RHqqI2xq0Pqo83lE2sOoZUrpWuv7fj5HQ3JBwDA7zLVR4ggpPSFjo46SXcUtpJ9HgAAfpGpIGRd01hbJi6BwWKqAABkhlWjxqLpKHSkovalvFwqK0tsCYxMzEYNAACoEcrIqK3CwtA8RfEGKxZTBQAgM6wPQqaGjlSPbgMAAO3RWfr/YwV3AADMwczSGcYK7gAA2Mf6pjEAAGAva4LQgQNulwAAAJjGmiA0fHho4sSuYMkLAAD8xZog5Dhdmyixqio02/MVV4R+djVUAQAA91kThKTkZ2dO5+zTAADAPVYFoWQnSmTJCwAA/MmaIJSVlfxEiZmYfRoAAGSeNUFo587kZ2c2dfZpAADQNdZMqPi1r3Xt+cksngoAAMxmTRBKBWafBgDAX6xpGgMAAGiLIAQAAKxFEAIAANYiCAEAAGsRhAAAgLUIQgAAwFoEIQAAYC2CEAAAsBZBCAAAWIsgBAAArEUQAgAA1iIIAQAAaxGEAACAtQhCAADAWgQhAABgLYIQAACwFkEIAABYy+ggVFlZqUsuuUS9e/dW//79NWXKFO3atcvtYgEAAJ8wOght2LBBFRUV2rJli9atW6eTJ0/q6quvVmNjo9tFAwAAPhBwHMdxuxDx+vTTT9W/f39t2LBBf//3fx91n6amJjU1NYXvB4NBFRUVqaGhQXl5eZkqKgAA6IJgMKj8/Py0X7+NrhFqq6GhQZLUt2/fmPtUVlYqPz8/fCsqKspU8QAAgMd4pkaopaVF3//+93X06FG99dZbMfejRggAAO/LVI1Q97S9copVVFRo586dHYYgScrJyVFOTk6GSgUAALzME0Hojjvu0Jo1a7Rx40YVFha6XRwAAOATRgchx3H0k5/8RKtWrVJNTY2GDBnidpEAAICPGB2EKioq9Pzzz+vVV19V7969dejQIUlSfn6+evbs6XLpAACA1xndWToQCETdvnTpUv3whz+M6zUy1dkKAACkDp2lFWoaAwAASBdPzSMEAACQSgQhAABgLYIQAACwFkEIAABYiyAEAACsRRACAADWIggBAABrEYQAAIC1CEIAAMBaBCEAAGAtghAAALAWQQgAAFiLIAQAAKxFEAIAANYiCAEAAGsRhAAAgLUIQgAAwFoEIQAAYC2CEAAAsBZBCAAAWIsgBAAArEUQAgAA1iIIAQAAaxGEAACAtQhCAADAWgQhAABgLYIQAACwFkEIAABYiyAEAACsRRACAADWIggBAABrEYQAAIC1CEIAAMBaBCEAAGAtghAAALAWQQgAAFiLIAQAAKxFEAIAANbyRBBavHixzj77bOXm5mrs2LF699133S4SAADwAeOD0IsvvqhZs2Zpzpw5qq2t1ciRI1VWVqYjR464XTQAAOBxxgehBQsW6NZbb9X06dN14YUXasmSJfrKV76ip59+2u2iAQAAj+vudgE68uWXX2rr1q2aPXt2eFtWVpZKS0u1efPmqM9pampSU1NT+H5DQ4MkKRgMprewAAAgZVqv247jpPX3GB2E/vrXv6q5uVkDBgyI2D5gwAB9+OGHUZ9TWVmpuXPnttteVFSUljICAID0+eyzz5Sfn5+21zc6CCVj9uzZmjVrVvj+0aNHVVxcrP3796f1jTRNMBhUUVGR6urqlJeX53ZxMobj5rhtwHFz3DZoaGjQ4MGD1bdv37T+HqODUL9+/dStWzcdPnw4Yvvhw4c1cODAqM/JyclRTk5Ou+35+flWfYBa5eXlcdwW4bjtwnHbxdbjzspKb3dmoztLZ2dn61vf+pbWr18f3tbS0qL169dr3LhxLpYMAAD4gdE1QpI0a9YsTZs2TaNHj9aYMWO0aNEiNTY2avr06W4XDQAAeJzxQej666/Xp59+qvvvv1+HDh3SqFGjtHbt2nYdqGPJycnRnDlzojaX+RnHzXHbgOPmuG3Acaf3uANOuselAQAAGMroPkIAAADpRBACAADWIggBAABrEYQAAIC1PBeEFi9erLPPPlu5ubkaO3as3n333Q73/81vfqMLLrhAubm5GjFihF577bWIxx3H0f33369BgwapZ8+eKi0t1e7du9N5CElJ5Lifeuopfec739GZZ56pM888U6Wlpe32/+EPf6hAIBBxu+aaa9J9GAlL5LiXLVvW7phyc3Mj9vHj+S4pKWl33IFAQBMnTgzv44XzvXHjRk2aNEkFBQUKBAJavXp1p8+pqanRN7/5TeXk5Oi8887TsmXL2u2T6P8ZmZbocb/yyiu66qqr9NWvflV5eXkaN26cXn/99Yh9HnjggXbn+4ILLkjjUSQu0eOuqamJ+jk/dOhQxH5+O9/RvruBQEDDhw8P7+OF811ZWalLLrlEvXv3Vv/+/TVlyhTt2rWr0+dl4hruqSD04osvatasWZozZ45qa2s1cuRIlZWV6ciRI1H337Rpk2688UaVl5dr27ZtmjJliqZMmaKdO3eG93n44Yf1y1/+UkuWLNE777yjXr16qaysTF988UWmDqtTiR53TU2NbrzxRlVXV2vz5s0qKirS1VdfrQMHDkTsd8011+iTTz4J31544YVMHE7cEj1uKTTz6unH9PHHH0c87sfz/corr0Qc886dO9WtWzdde+21EfuZfr4bGxs1cuRILV68OK799+7dq4kTJ2r8+PHavn27Zs6cqVtuuSUiFCTzGcq0RI9748aNuuqqq/Taa69p69atGj9+vCZNmqRt27ZF7Dd8+PCI8/3WW2+lo/hJS/S4W+3atSviuPr37x9+zI/n+9FHH4043rq6OvXt27fd99v0871hwwZVVFRoy5YtWrdunU6ePKmrr75ajY2NMZ+TsWu44yFjxoxxKioqwvebm5udgoICp7KyMur+1113nTNx4sSIbWPHjnVmzJjhOI7jtLS0OAMHDnT+4z/+I/z40aNHnZycHOeFF15IwxEkJ9Hjbuv//u//nN69ezvLly8Pb5s2bZozefLkVBc1pRI97qVLlzr5+fkxX8+W871w4UKnd+/ezvHjx8PbvHC+TyfJWbVqVYf7/OxnP3OGDx8ese366693ysrKwve7+l5mWjzHHc2FF17ozJ07N3x/zpw5zsiRI1NXsDSL57irq6sdSc7f/va3mPvYcL5XrVrlBAIBZ9++feFtXjvfjuM4R44ccSQ5GzZsiLlPpq7hnqkR+vLLL7V161aVlpaGt2VlZam0tFSbN2+O+pzNmzdH7C9JZWVl4f337t2rQ4cOReyTn5+vsWPHxnzNTEvmuNs6ceKETp482W7hupqaGvXv31/Dhg3T7bffrs8++yylZe+KZI/7+PHjKi4uVlFRkSZPnqw//elP4cdsOd9VVVW64YYb1KtXr4jtJp/vZHT2/U7Fe+kFLS0tOnbsWLvv9+7du1VQUKBzzjlHN910k/bv3+9SCVNr1KhRGjRokK666iq9/fbb4e22nO+qqiqVlpaquLg4YrvXzndDQ4Mkdbigaqau4Z4JQn/961/V3NzcbkbpAQMGtGsjbnXo0KEO92/9mchrZloyx93WPffco4KCgogPyzXXXKNf//rXWr9+vebPn68NGzZowoQJam5uTmn5k5XMcQ8bNkxPP/20Xn31VT377LNqaWnRpZdeqvr6ekl2nO93331XO3fu1C233BKx3fTznYxY3+9gMKjPP/88Jd8dL3jkkUd0/PhxXXfddeFtY8eO1bJly7R27Vo9/vjj2rt3r77zne/o2LFjLpa0awYNGqQlS5bo5Zdf1ssvv6yioiKVlJSotrZWUmr+rzTdwYMH9bvf/a7d99tr57ulpUUzZ87UZZddposuuijmfpm6hhu/xAa6Zt68eVqxYoVqamoiOg7fcMMN4X+PGDFCF198sc4991zV1NToyiuvdKOoXTZu3LiIxXgvvfRSff3rX9cTTzyhBx980MWSZU5VVZVGjBihMWPGRGz34/mG9Pzzz2vu3Ll69dVXI/rKTJgwIfzviy++WGPHjlVxcbFWrlyp8vJyN4raZcOGDdOwYcPC9y+99FJ99NFHWrhwoZ555hkXS5Y5y5cvV58+fTRlypSI7V473xUVFdq5c6cx/Zg8UyPUr18/devWTYcPH47YfvjwYQ0cODDqcwYOHNjh/q0/E3nNTEvmuFs98sgjmjdvnn7/+9/r4osv7nDfc845R/369dOePXu6XOZU6Mpxt+rRo4e+8Y1vhI/J7+e7sbFRK1asiOs/PtPOdzJifb/z8vLUs2fPlHyGTLZixQrdcsstWrlyZbvmg7b69Omj888/39PnO5oxY8aEj8nv59txHD399NOaOnWqsrOzO9zX5PN9xx13aM2aNaqurlZhYWGH+2bqGu6ZIJSdna1vfetbWr9+fXhbS0uL1q9fH1ELcLpx48ZF7C9J69atC+8/ZMgQDRw4MGKfYDCod955J+ZrZloyxy2FetI/+OCDWrt2rUaPHt3p76mvr9dnn32mQYMGpaTcXZXscZ+uublZO3bsCB+Tn8+3FBpm2tTUpJtvvrnT32Pa+U5GZ9/vVHyGTPXCCy9o+vTpeuGFFyKmSYjl+PHj+uijjzx9vqPZvn17+Jj8fL6l0KirPXv2xPWHjonn23Ec3XHHHVq1apXefPNNDRkypNPnZOwanlA3b5etWLHCycnJcZYtW+b8+c9/dm677TanT58+zqFDhxzHcZypU6c69957b3j/t99+2+nevbvzyCOPOB988IEzZ84cp0ePHs6OHTvC+8ybN8/p06eP8+qrrzr/8z//40yePNkZMmSI8/nnn2f8+GJJ9LjnzZvnZGdnOy+99JLzySefhG/Hjh1zHMdxjh075vzrv/6rs3nzZmfv3r3OG2+84Xzzm990hg4d6nzxxReuHGM0iR733Llznddff9356KOPnK1btzo33HCDk5ub6/zpT38K7+PH893q29/+tnP99de32+6V833s2DFn27ZtzrZt2xxJzoIFC5xt27Y5H3/8seM4jnPvvfc6U6dODe//v//7v85XvvIV5+6773Y++OADZ/HixU63bt2ctWvXhvfp7L00QaLH/dxzzzndu3d3Fi9eHPH9Pnr0aHifu+66y6mpqXH27t3rvP32205paanTr18/58iRIxk/vlgSPe6FCxc6q1evdnbv3u3s2LHDufPOO52srCznjTfeCO/jx/Pd6uabb3bGjh0b9TW9cL5vv/12Jz8/36mpqYn43J44cSK8j1vXcE8FIcdxnMcee8wZPHiwk52d7YwZM8bZsmVL+LHLL7/cmTZtWsT+K1eudM4//3wnOzvbGT58uPPf//3fEY+3tLQ49913nzNgwAAnJyfHufLKK51du3Zl4lASkshxFxcXO5La3ebMmeM4juOcOHHCufrqq52vfvWrTo8ePZzi4mLn1ltvNeo/i1aJHPfMmTPD+w4YMMD57ne/69TW1ka8nh/Pt+M4zocffuhIcn7/+9+3ey2vnO/W4dFtb63HOm3aNOfyyy9v95xRo0Y52dnZzjnnnOMsXbq03et29F6aINHjvvzyyzvc33FC0wgMGjTIyc7Odr72ta85119/vbNnz57MHlgnEj3u+fPnO+eee66Tm5vr9O3b1ykpKXHefPPNdq/rt/PtOKEh4T179nSefPLJqK/phfMd7ZglRXxn3bqGB/5/AQEAAKzjmT5CAAAAqUYQAgAA1iIIAQAAaxGEAACAtQhCAADAWgQhAABgLYIQAACwFkEIAABYiyAEAACsRRACAADWIggBAABrEYQAeMqnn36qgQMH6qGHHgpv27Rpk7Kzs7V+/XoXSwbAi1h0FYDnvPbaa5oyZYo2bdqkYcOGadSoUZo8ebIWLFjgdtEAeAxBCIAnVVRU6I033tDo0aO1Y8cOvffee8rJyXG7WAA8hiAEwJM+//xzXXTRRaqrq9PWrVs1YsQIt4sEwIPoIwTAkz766CMdPHhQLS0t2rdvn9vFAeBR1AgB8Jwvv/xSY8aM0ahRozRs2DAtWrRIO3bsUP/+/d0uGgCPIQgB8Jy7775bL730kv74xz/qjDPO0OWXX678/HytWbPG7aIB8BiaxgB4Sk1NjRYtWqRnnnlGeXl5ysrK0jPPPKM//OEPevzxx90uHgCPoUYIAABYixohAABgLYIQAACwFkEIAABYiyAEAACsRRACAADWIggBAABrEYQAAIC1CEIAAMBaBCEAAGAtghAAALAWQQgAAFjr/wFyKy00SNrX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Google Shape;605;p103">
            <a:extLst>
              <a:ext uri="{FF2B5EF4-FFF2-40B4-BE49-F238E27FC236}">
                <a16:creationId xmlns:a16="http://schemas.microsoft.com/office/drawing/2014/main" id="{DACA2742-A233-46D8-B6F5-557632175C28}"/>
              </a:ext>
            </a:extLst>
          </p:cNvPr>
          <p:cNvSpPr txBox="1"/>
          <p:nvPr/>
        </p:nvSpPr>
        <p:spPr>
          <a:xfrm>
            <a:off x="391490" y="1641533"/>
            <a:ext cx="5526709" cy="526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LIME строит локальную линейную аппроксимацию исходной чёрной-ящичной модели:</a:t>
            </a:r>
          </a:p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1. Генерирует вокруг выбранного примера множество синтетических «соседних» данных (небольшие случайные изменения признаков).</a:t>
            </a:r>
          </a:p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2. Пропускает их через оригинальную модель, фиксируя предсказания.</a:t>
            </a:r>
          </a:p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3. Обучает на этих точках простую линейную (или </a:t>
            </a:r>
            <a:r>
              <a:rPr lang="ru-RU" sz="2000" dirty="0" err="1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деревьевую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) модель, отражающую влияние каждого признака в окрестности данной точки .</a:t>
            </a:r>
          </a:p>
        </p:txBody>
      </p:sp>
      <p:pic>
        <p:nvPicPr>
          <p:cNvPr id="3074" name="Picture 2" descr="Рис. 2. Иллюстрация работы метода LIME.">
            <a:extLst>
              <a:ext uri="{FF2B5EF4-FFF2-40B4-BE49-F238E27FC236}">
                <a16:creationId xmlns:a16="http://schemas.microsoft.com/office/drawing/2014/main" id="{D2C128B5-29C9-435B-9912-EB0D275A7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1" y="1494965"/>
            <a:ext cx="6461354" cy="457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39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79999" y="415200"/>
            <a:ext cx="8086151" cy="58232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LIME (Local Interpretable Model-Agnostic Explanations)</a:t>
            </a:r>
          </a:p>
        </p:txBody>
      </p:sp>
      <p:sp>
        <p:nvSpPr>
          <p:cNvPr id="2" name="AutoShape 2" descr="data:image/png;base64,iVBORw0KGgoAAAANSUhEUgAAAkIAAAGwCAYAAABFFQqPAAAAOXRFWHRTb2Z0d2FyZQBNYXRwbG90bGliIHZlcnNpb24zLjcuMSwgaHR0cHM6Ly9tYXRwbG90bGliLm9yZy/bCgiHAAAACXBIWXMAAA9hAAAPYQGoP6dpAAAvU0lEQVR4nO3dfXRU9YH/8c8ESEKRBJHykCZEVMSKCG0RFm3XoNFIKYU9uz4dpZSNSm1sZXGtcs4qsrYGXBewliPqRqA+IVXBHtZiEROoAj4Q6EKrFFyQBASsp2QgaGST+/tjfhmYZCaZmczM/d77fb/OmRPmzp3J986d4X7yfQw4juMIAADAQlluFwAAAMAtBCEAAGAtghAAALAWQQgAAFiLIAQAAKxFEAIAANYiCAEAAGt1d7sA6dbS0qKDBw+qd+/eCgQCbhcHAADEwXEcHTt2TAUFBcrKSl+9je+D0MGDB1VUVOR2MQAAQBLq6upUWFiYttf3fRDq3bu3pNAbmZeX53JpAABAPILBoIqKisLX8XTxfRBqbQ7Ly8sjCAEA4DHp7tZCZ2kAAGAtghAAALAWQQgAAFiLIAQAAKxFEAIAANYiCAEAAGsRhAAAgLUIQgAAwFoEIQAAYC2CEAAAsBZBCAAAWIsgBAAArEUQAgAA1iIIAQAAaxGEAACAtQhCAADAWgQhAABgLYIQAACwlqtBaOPGjZo0aZIKCgoUCAS0evXqmPv+6Ec/UiAQ0KJFizJWPgAA4G+uBqHGxkaNHDlSixcv7nC/VatWacuWLSooKMhQyQAAgA26u/nLJ0yYoAkTJnS4z4EDB/STn/xEr7/+uiZOnJihkgEAABu4GoQ609LSoqlTp+ruu+/W8OHD43pOU1OTmpqawveDwWC6igcAADzO6M7S8+fPV/fu3fXTn/407udUVlYqPz8/fCsqKkpjCQEAgJcZG4S2bt2qRx99VMuWLVMgEIj7ebNnz1ZDQ0P4VldXl8ZSAgAALzM2CP3hD3/QkSNHNHjwYHXv3l3du3fXxx9/rLvuuktnn312zOfl5OQoLy8v4gYAABCNsX2Epk6dqtLS0ohtZWVlmjp1qqZPn+5SqQAAgJ+4GoSOHz+uPXv2hO/v3btX27dvV9++fTV48GCdddZZEfv36NFDAwcO1LBhwzJdVAAA4EOuBqH3339f48ePD9+fNWuWJGnatGlatmyZS6UCAAC2cDUIlZSUyHGcuPfft29f+goDAACsY2xnaQAAgHQjCAEAAGsRhAAAgLUIQgAAwFoEIQAAYC2CEAAAsBZBCAAAWIsgBAAArEUQAgAA1iIIAQAAaxGEAACAtQhCAADAWgQhAABgLYIQAACwFkEIAABYiyAEAACsRRACAADWIggBAABrEYQAAIC1CEIAAMBaBCEAAGAtghAAALAWQQgAAFiLIAQAAKxFEAIAANYiCAEAAGsRhAAAgLUIQgAAwFoEIQAAYC2CEAAAsBZBCAAAWIsgBAAArEUQAgAA1iIIAQAAaxGEAACAtQhCAAAYrL5eqq4O/UTqEYQAADBUVZVUXCxdcUXoZ1WV2yXyH4IQAAAGqq+XbrtNamkJ3W9pkWbMoGYo1VwNQhs3btSkSZNUUFCgQCCg1atXhx87efKk7rnnHo0YMUK9evVSQUGBfvCDH+jgwYPuFRgAgAzZvftUCGrV3Czt2eNOefzK1SDU2NiokSNHavHixe0eO3HihGpra3XfffeptrZWr7zyinbt2qXvf//7LpQUAIDMGjpUympzle7WTTrvPHfK41fd3fzlEyZM0IQJE6I+lp+fr3Xr1kVs+9WvfqUxY8Zo//79Gjx4cCaKCACAKwoLpSefDDWHNTeHQtATT4S2I3VcDUKJamhoUCAQUJ8+fWLu09TUpKampvD9YDCYgZIBAJB65eVSWVmoOey88whB6eCZztJffPGF7rnnHt14443Ky8uLuV9lZaXy8/PDt6KiogyWEgCA1CoslEpKCEHp4okgdPLkSV133XVyHEePP/54h/vOnj1bDQ0N4VtdXV2GSgkAALzG+Kax1hD08ccf68033+ywNkiScnJylJOTk6HSAQAALzM6CLWGoN27d6u6ulpnnXWW20UCAAA+4moQOn78uPacNiHC3r17tX37dvXt21eDBg3SP/3TP6m2tlZr1qxRc3OzDh06JEnq27evsrOz3So2AADwiYDjOI5bv7ympkbjx49vt33atGl64IEHNGTIkKjPq66uVklJSVy/IxgMKj8/Xw0NDZ02qwEAADNk6vrtao1QSUmJOsphLmY0AABgAU+MGgMAAEgHghAAALAWQQgAAFiLIAQAAKxFEAIAANYiCAEAAGsRhAAAgLUIQgAAwFoEIQAAYC2CEAAAsBZBCAAAWIsgBAAArEUQAgAA1iIIAQAAaxGEAACAtQhCAADAWgQhAABgLYIQAACwFkEIAABYiyAEAACiqq+XqqtDP/2KIAQAANqpqpKKi6Urrgj9rKpyu0TpQRACAAAR6uul226TWlpC91tapBkz/FkzRBACAAARdu8+FYJaNTdLe/a4U550IggBAKxiQ7+Xrho6VMpqkxC6dZPOO8+d8qQTQQgAYA1b+r10VWGh9OSTofAjhX4+8URou98EHMdx3C5EOgWDQeXn56uhoUF5eXluFwcA4JL6+lD4Ob3Jp1s3ad8+f17gU6G+PtQcdt55mX+PMnX97p62VwYAwCAd9XshCEVXWOj/94amMQCAFWzq94L4EYQAAFbwWr8XOnVnBkEIAGCN8vJQn6Dq6tDP8nK3SxSd1zp1ezm00VkaAACDeK1Td1XVqckXs7JCtW6pCJiZun5TIwQAgEGSmczQrRoZP8xATRACAMAgiXbqdrMZzQ8zUBOEAAAwSCKdut2ukfHDSDyCEAAAhom3U7fbNTJeG4kXDRMqAgBgoHgmM2ytkWnbsTqTNTLl5VJZmXszUHcVNUIAAHiUKTUyhYVSSYn3QpBEjRAAAKqvDzUzDR3qvYu512tk3EaNEADAal6bvDAaL9fIuM3VILRx40ZNmjRJBQUFCgQCWr16dcTjjuPo/vvv16BBg9SzZ0+VlpZq9+7d7hQWAOA7bo+6gvtcDUKNjY0aOXKkFi9eHPXxhx9+WL/85S+1ZMkSvfPOO+rVq5fKysr0xRdfZLikAAA/cnvUla1MWpLD1T5CEyZM0IQJE6I+5jiOFi1apH/7t3/T5MmTJUm//vWvNWDAAK1evVo33HBD1Oc1NTWpqakpfD8YDKa+4AAAXzBh1JVt0rUkR7KM7SO0d+9eHTp0SKWlpeFt+fn5Gjt2rDZv3hzzeZWVlcrPzw/fioqKMlFcAIDBYtVAmDLqyhYmNkUaG4QOHTokSRowYEDE9gEDBoQfi2b27NlqaGgI3+rq6tJaTgCA2TrrDO2VFen9wMSmSN8Nn8/JyVFOTo7bxQAAJKizIezJDHGPVQNRVhb5GvFMXoiuGzpUCgQkxzm1LRBwtynS2BqhgQMHSpIOHz4csf3w4cPhxwAA/tBZrU2yQ9xNrIFApEDA3d9vbBAaMmSIBg4cqPXr14e3BYNBvfPOOxo3bpyLJQMApFJn/Ua60q/ED4uC+snu3ZG1QVLofLoZTF0NQsePH9f27du1fft2SaEO0tu3b9f+/fsVCAQ0c+ZM/fznP9dvf/tb7dixQz/4wQ9UUFCgKVOmuFlsAEAKdVZr05VaHTpDm8XEYOpqH6H3339f48ePD9+fNWuWJGnatGlatmyZfvazn6mxsVG33Xabjh49qm9/+9tau3atcnNz3SoyACDFOhvC3tUh7ixBYY7WYDpjRijMmhBMA47TtpLKX4LBoPLz89XQ0KC8vDy3iwMAiKKqqv3F8fTRW509Dm+pr+88mGbq+k0QAgAYobOLYzwXT/hHpq7fvhs+DwDwps6GsDPEPTWSmYbAz4wdNQYAAFIr2WkI/IwgBACABboyDYFJi6SmGkEIAAALJDsNgd9rkQhCAABYIJk5fExcJDXVCEIAANf4ucnFNMlMLmnDEiUEIQCAK/ze5GKi8nJp375Q+Ny3r/O5mEycCTrVCEIAgIzzUpOL32qtCgulkpL4hs7bsEQJQQgAkHFeaXKh1irxWiSvYWZpALCQ25Pq1deHgkXb9cP27TOntsELZfSzTF2/qRECAMuYUMvhhSYXr9RaoWuoEQIAi5hWy2Hy+mGmvVe2oUYIAJByptVyJNJxN9O8UGuFrmPRVQCwSOtw6La1HH4aDp1K5eVSWZm5tVboOmqEAMAi1HIkzuRaq1Z+G+KfSQQhALCM34dD28aEzu9eRmdpAEBGuT1030+81KE70fNOZ2kAgO9Qe5FapnV+j8Xk806NEAAgI7xUe+EVXnhPky0jNUIAAF/xSu2Fl3ih87vp553h8wCAjGDofnqYPsTf9PNOjRAAICO8UHvhVSYP8Tf9vNNHCAAQUzpGeJm8rAbSJ9HznqnrN01jAICoqqqk224LNWlkZYX+qk/FnEOFhQQgG5l63mkaAwC0U19/KgRJoZ8zZjBzMfyHIAQAhnNj+QTTR/oAqUIQAgCDuTURXetIn9OZNNIHmeP3dcwIQgBgKDebp0wf6YPMMHlG6FQhCAGAodxunmJxVn+Kt4bHln5iBCEAMJQJzVMmz0+DU+INN4nU8LgdxDOFIAQAhqJ5CvGIN9wkWsNjQhDPBIIQABiM5il0JJFwk2gNjy1BnAkVAcBwpk5EB/d1FG7afmaSWfPL9HXMUoEgBACQdGo5jTPOkI4fT+2yGkiPRMJNaw3PjBmhsBRvDY/fgzhNYwCAiH4mY8Zkdri03+epSadEm69oam2PRVcBwHL19aHQ07aJRQpdWPftS1+NQLrWM7ONHxeyzdT1mxohALBctH4mrdI5XNqWeWoygWkOkmd0EGpubtZ9992nIUOGqGfPnjr33HP14IMPyueVWACQUdGGSbdK53BpW+apcRPNjp0zOgjNnz9fjz/+uH71q1/pgw8+0Pz58/Xwww/rsccec7toAHyCC0X7fiat0j1c2pZ5atxiw/IYqWB0H6Hvfe97GjBggKpOO3v/+I//qJ49e+rZZ5+N6zXoIwQgFvqnRGrtZ9Krl9TYmJn+JlVV7Ucx2XwOUiVav6909/dKtUxdv40ePn/ppZfqySef1F/+8hedf/75+uMf/6i33npLCxYsiPmcpqYmNTU1he8Hg8FMFBWAx8Tqn1JW5p0LRaq5MUzahnlq3JDI/EK2MzoI3XvvvQoGg7rgggvUrVs3NTc36xe/+IVuuummmM+prKzU3LlzM1hKAF7EhcIcfp+nxg3JTJ5oK6P7CK1cuVLPPfecnn/+edXW1mr58uV65JFHtHz58pjPmT17thoaGsK3urq6DJYYgFfQP8Vufu8bZsvyGKlgdB+hoqIi3XvvvaqoqAhv+/nPf65nn31WH374YVyvQR8hALHQP8VONvUN8/L8QvQRknTixAlltfmTrVu3bmqJNeEFACSA/in2sa1vGM2OnTM6CE2aNEm/+MUvNHjwYA0fPlzbtm3TggUL9M///M9uFw2AT3ChsAt9w9CW0UHoscce03333acf//jHOnLkiAoKCjRjxgzdf//9bhcNAIzSumAqC6V2jE7EaMvoPkKpQB8hAH5nU5+XVKBvmDdk6vpNEALSiL/SkW5+mDjPDV7uRGwLFl0FPI7p7ZEJrNeVHBYpRSuCEJAGrKqNTGE+JKBrEg5C06ZN08aNG9NRFsA3+CsdmcLEeUDXJByEGhoaVFpaqqFDh+qhhx7SgQMH0lEuwNP4Kz210j0LsNdnGS4vD/UJqq4O/TSh46/X31PYI+EgtHr1ah04cEC33367XnzxRZ199tmaMGGCXnrpJZ08eTIdZQQ8h7/SUyfdfa380pfLpD4vfnlPYYcujxqrra3V0qVL9V//9V8644wzdPPNN+vHP/6xhg4dmqoydgmjxuAmRqZ0TbpHRGVixJVtIwcZxYZU8cSosU8++UTr1q3TunXr1K1bN333u9/Vjh07dOGFF2rhwoWpKiOQMpmurjfpr3QvSndfq3S/vo01I4m+pzShwW0JB6GTJ0/q5Zdf1ve+9z0VFxfrN7/5jWbOnKmDBw9q+fLleuONN7Ry5Ur9+7//ezrKCyTNxouS16W7r1U6X9/WkYOJvKd8J2GChIPQoEGDdOutt6q4uFjvvvuu3n//ff3oRz+KqLYaP368+vTpk8pyAl1i60XJi06vIUh3X6t0vr6fRg4mUmsT73vKdxKmSHitsYULF+raa69Vbm5uzH369OmjvXv3dqlgQCqx0KI3xFoqIp0rxKfr9f2yplUyy3fE857ynYQpWGIDVqADp/n8eI68vqZVOs+JH883UssTnaUBrzBlODsdQ2PzU1NSKxPn90lEOs+JKd9JgBohWMXN4eyZXiHca8O2qSEwT6amF2CKCURDjRCQBm4NZ890x1AvjsZJpJMttWqZkYlaG6aYgNuoEQIyoLo6FEqibS8pSe3v8nrNSkc1BJmuVUMItTZwQ6au3wmPGgOQuEyOIPL6aJzCwujljFWrVlbmjeMyWWfNqLHOCeAHNI0BGZDJjqF+XfDVj52pTeDFZlQglQhCQIZkagSRX0fjxAp4R47QXyhZTGoIEISAjMpUx9BUhy4TOii3DXitTY3XX09NRrKoZQMIQkCXmBAQYklV6DKp6aQ14K1cKTlO6CZRk5EsvzajAokgCAFJMikgpIuJTSeFhVK/fqdCUCtqMhLn12ZUIBEEISAJJgaEdDC16YSajNQ5vRl182bpnHNCn2OTazvhD6Z8xghCQBJMDQipZmrgoCYjtQoLpY8+kv7u70I1nIMHh25+ru2Eu0yqUWdCRSAJXp+0MBEmLxzKRH+pEe3zfDq/frbhjnj//2SJDcBgNtVImLxwKMszpEa0Gs7T+bG2E+4xrUadmaWBJJWXh2Y1tqFGgpmF/S3azOenM6E5FP6RyZn240GNENAF1EjAD6LN0RQIhP7t59pOuMO0GnX6CAFd1Nk6TYDb4v2Mnt7nSrKjthPu6ayPH4uuAh7AaugwXSKf0bZNoAQgpJMpTe7UCAFJsmnkGLyJzyi8jFFjgOFMG/kAtMVnFOgcQQhIkqmTDQKt+IwCnSMIAUkybeRDPEyZ0h6Z4cXPKJBp9BGCK/w00sorsxvTsdteXvmMAqfL1PWbIISM8+MF2fRgR6dZAF5DZ2n4xunNMV5ftT1a05Ipiwe2fZ9PL6cNnWZp9gOQDIIQ0qptSHj0Ue9ekKMFHlOC3elli7ZyuN87zZoSRgF4j/FB6MCBA7r55pt11llnqWfPnhoxYoTef/99t4uFOEQLCQsXnpq6v5UXLsixAs+mTe4Hu7Zlc5zQ7fRySv7tNGtKGAXgTUYHob/97W+67LLL1KNHD/3ud7/Tn//8Z/3nf/6nzjzzTLeLZgyTmwNiNcfcdZf3LsixjiUQcL+mJd6Vw01eRT6WeD7fNjT7AUgfo5fYmD9/voqKirR06dLwtiFDhrhYIrOY3uk41grDd94ZunlpFEusYxk3LvS+z5gRuvi6EewSWTnclCnt4xHv59u0lawBeIvRNUK//e1vNXr0aF177bXq37+/vvGNb+ipp57q8DlNTU0KBoMRNz/yQnNAR3OYeG3V9o6Oxe2alrZlO72Wyis1bm0l8vlOdK4ck2tRAWSe0cPnc3NzJUmzZs3Stddeq/fee0933nmnlixZomnTpkV9zgMPPKC5c+e22+634fPV1aGOodG2l5RkvDgd8tMcJiYfi59WDk/m8x3PuTG9FhXAKcwjJCk7O1ujR4/Wpk2bwtt++tOf6r333tPmzZujPqepqUlNTU3h+8FgUEVFRb4LQswLAz9Lx+eb7wzgLcwjJGnQoEG68MILI7Z9/etf1/79+2M+JycnR3l5eRE3P2LqfPhZOj7f6ehUTTMb4H1Gd5a+7LLLtGvXrohtf/nLX1RcXOxSicxSXi6VlXm7CQSIJdWf71R3qqaZDfAHo2uE/uVf/kVbtmzRQw89pD179uj555/Xk08+qYqKCreLZgyvdToGEpHKz3cqa5m8MFgBQHyM7iMkSWvWrNHs2bO1e/duDRkyRLNmzdKtt94a9/NZawymMn19Mr9KRYd3Lw1WALyKztIpQhCCiWhW8TY6XgPpR2dpwKdoVvE+BisA/mF0Z2nAD9o2gXU0eokLqXcwWAHwB4IQkEbRmsDKylgSwi+8tGQJgOisbxpjHhCkS6wmMIlmFQAwhdVBqKoq1OHxiitCP6uq3C6ReQiKyeuoCczt9ckAACHWBiE6rHaOoNg1rRP4na7tSvDnnRcKTHzuAMAd1gahdEy37ycExa7rbGQRQRMA3GdtEOrsr3XbJRIUaT6LLVYTGEETXcX3DkgNa4MQ84B0LN6gSK1G56ItE0GNJLqC7x2QOtbPLJ2K6fb9qqoqVEvR3HwqKJ7eqZfZdZPHe4dk8dmBLZhZOkNYtDS2zkY2UauRPC/XSNIk4y6+d0BqWR+EEF3rxU6KHRRt6meVjot/IkPoTQkfNMm4z6bvHZAJBCG0E+/Fzsu1GolI58U/nhpJU8IHHbzNYMv3DsgU6/sI2abtulfRHk+0/4Gf+1m53R/D7d9/uurqUBiLtr2kJLNlgb+/d4BEHyGkQTw1C8n0P/BzPyu3+2O4/ftPR5OMWfz8vQMyiSBkiXibNbjYRXL7/XD795+OJhkAfkQQskS8NQtc7CK5/X64/fvbYo00AH5DHyFLJNrXhP4HkRJ5Pzrrh5Xu3w8AfpCp63f3tL0yjNJas9B2gsRYF9XCQi64p4v3/aiqOtUEmZUVes9TUWvC+QCA9KBGyHCprl2gZiF9TBrhBQBex6gxpGX+GEaapI9JI7wAAPEhCBmKyeu8x6QRXgCA+BCEDEXtgveYNsILANA5OksbqrV2oW1/Ez/WLqRjlJVbysulsjL7+mH56RwCsAs1QoaypXbBlHW0Usm2flh+PIcA7MGoMcP5eZQXo6xO8WqNCucQQLowagyS/F27QD+oEC/XqHAOAXgdQcjH6utDSyGYOtKMUVbeHx3IOQTgdQQhn/JCLYMt/aA64vUaFc4hAK+jj5APea3fhp/7QXXGa+cqFpvPIYD0oI8Qkua1WgY/94PqTDI1KiY2edp8DgF4G0HIB9peGOm34S3l5aEaoOrq0M+OFmn1QpMnAHgJQcjjol0YTe23YWJNhiniqVHxesdqADARQchwHYWHji6MidQyZAI1GV3ntSZPAPACgpDBOgsPnV0YTem3QU1GatDkCQCpRxAyVDzhwSsXRmoyUsPUJk8A8DKCkKHiCQ9euTB6JbB5gWlNngDgdaw+b6h4V5/3wmrnrYFtxoxQmDM1sHlFYSHvHQCkirVByPRFLhMJD164MHohsAEA7OOpprF58+YpEAho5syZXXodr4xgircZxCvD0k3pvA0AQCvPBKH33ntPTzzxhC6++OIuvY7XRjB1Fh68EuoAADCRJ4LQ8ePHddNNN+mpp57SmWee2eG+TU1NCgaDEbfT+WkEk9dCHQAApvFEEKqoqNDEiRNVWlra6b6VlZXKz88P34qKiiIed2sEUzqar/wU6gAAcIPxQWjFihWqra1VZWVlXPvPnj1bDQ0N4VtdXV3E424MOU9X8xXD0gEA6Bqjg1BdXZ3uvPNOPffcc8rNzY3rOTk5OcrLy4u4tZXJuVjS2XzllXmEAAAwVcBxHMftQsSyevVq/cM//IO6tV7pJTU3NysQCCgrK0tNTU0Rj0UTDAaVn5+vhoaGqKEoVWINx6+uDtUEtVVdHeoEnarfzbB0AICfZOr6bfQ8QldeeaV27NgRsW369Om64IILdM8993QagmJJ9RxCVVWnan2yskK1NK21TPFOjNgVXphHCAAAExndNNa7d29ddNFFEbdevXrprLPO0kUXXZTUa6a6v05nTV9tm6+ysqR589oHF6/MBQQAgJ8YHYRSLR39deIZuVVeLlVWSoFAaN977okMYMwFBACAO4zuI5QKp7cxbt2al/L+Ou+9J40Z0377u+9Kl1wS+nd9fSjgtG0e27cv9O9Yj9HcBQCwFX2E0iAd/XWOH4++vbHx1L83bYpda+Q4sR8jCAEAkF5WNY2lY7h5Z3P5VFVJN97Y/nmt+zAXEAAA7rEqCEmpn0Ooo3DVtk9Sq6ysU/t09nw6UAMAkD5W9RHqqI2xq0Pqo83lE2sOoZUrpWuv7fj5HQ3JBwDA7zLVR4ggpPSFjo46SXcUtpJ9HgAAfpGpIGRd01hbJi6BwWKqAABkhlWjxqLpKHSkovalvFwqK0tsCYxMzEYNAACoEcrIqK3CwtA8RfEGKxZTBQAgM6wPQqaGjlSPbgMAAO3RWfr/YwV3AADMwczSGcYK7gAA2Mf6pjEAAGAva4LQgQNulwAAAJjGmiA0fHho4sSuYMkLAAD8xZog5Dhdmyixqio02/MVV4R+djVUAQAA91kThKTkZ2dO5+zTAADAPVYFoWQnSmTJCwAA/MmaIJSVlfxEiZmYfRoAAGSeNUFo587kZ2c2dfZpAADQNdZMqPi1r3Xt+cksngoAAMxmTRBKBWafBgDAX6xpGgMAAGiLIAQAAKxFEAIAANYiCAEAAGsRhAAAgLUIQgAAwFoEIQAAYC2CEAAAsBZBCAAAWIsgBAAArEUQAgAA1iIIAQAAaxGEAACAtQhCAADAWgQhAABgLYIQAACwFkEIAABYy+ggVFlZqUsuuUS9e/dW//79NWXKFO3atcvtYgEAAJ8wOght2LBBFRUV2rJli9atW6eTJ0/q6quvVmNjo9tFAwAAPhBwHMdxuxDx+vTTT9W/f39t2LBBf//3fx91n6amJjU1NYXvB4NBFRUVqaGhQXl5eZkqKgAA6IJgMKj8/Py0X7+NrhFqq6GhQZLUt2/fmPtUVlYqPz8/fCsqKspU8QAAgMd4pkaopaVF3//+93X06FG99dZbMfejRggAAO/LVI1Q97S9copVVFRo586dHYYgScrJyVFOTk6GSgUAALzME0Hojjvu0Jo1a7Rx40YVFha6XRwAAOATRgchx3H0k5/8RKtWrVJNTY2GDBnidpEAAICPGB2EKioq9Pzzz+vVV19V7969dejQIUlSfn6+evbs6XLpAACA1xndWToQCETdvnTpUv3whz+M6zUy1dkKAACkDp2lFWoaAwAASBdPzSMEAACQSgQhAABgLYIQAACwFkEIAABYiyAEAACsRRACAADWIggBAABrEYQAAIC1CEIAAMBaBCEAAGAtghAAALAWQQgAAFiLIAQAAKxFEAIAANYiCAEAAGsRhAAAgLUIQgAAwFoEIQAAYC2CEAAAsBZBCAAAWIsgBAAArEUQAgAA1iIIAQAAaxGEAACAtQhCAADAWgQhAABgLYIQAACwFkEIAABYiyAEAACsRRACAADWIggBAABrEYQAAIC1CEIAAMBaBCEAAGAtghAAALAWQQgAAFiLIAQAAKxFEAIAANbyRBBavHixzj77bOXm5mrs2LF699133S4SAADwAeOD0IsvvqhZs2Zpzpw5qq2t1ciRI1VWVqYjR464XTQAAOBxxgehBQsW6NZbb9X06dN14YUXasmSJfrKV76ip59+2u2iAQAAj+vudgE68uWXX2rr1q2aPXt2eFtWVpZKS0u1efPmqM9pampSU1NT+H5DQ4MkKRgMprewAAAgZVqv247jpPX3GB2E/vrXv6q5uVkDBgyI2D5gwAB9+OGHUZ9TWVmpuXPnttteVFSUljICAID0+eyzz5Sfn5+21zc6CCVj9uzZmjVrVvj+0aNHVVxcrP3796f1jTRNMBhUUVGR6urqlJeX53ZxMobj5rhtwHFz3DZoaGjQ4MGD1bdv37T+HqODUL9+/dStWzcdPnw4Yvvhw4c1cODAqM/JyclRTk5Ou+35+flWfYBa5eXlcdwW4bjtwnHbxdbjzspKb3dmoztLZ2dn61vf+pbWr18f3tbS0qL169dr3LhxLpYMAAD4gdE1QpI0a9YsTZs2TaNHj9aYMWO0aNEiNTY2avr06W4XDQAAeJzxQej666/Xp59+qvvvv1+HDh3SqFGjtHbt2nYdqGPJycnRnDlzojaX+RnHzXHbgOPmuG3Acaf3uANOuselAQAAGMroPkIAAADpRBACAADWIggBAABrEYQAAIC1PBeEFi9erLPPPlu5ubkaO3as3n333Q73/81vfqMLLrhAubm5GjFihF577bWIxx3H0f33369BgwapZ8+eKi0t1e7du9N5CElJ5Lifeuopfec739GZZ56pM888U6Wlpe32/+EPf6hAIBBxu+aaa9J9GAlL5LiXLVvW7phyc3Mj9vHj+S4pKWl33IFAQBMnTgzv44XzvXHjRk2aNEkFBQUKBAJavXp1p8+pqanRN7/5TeXk5Oi8887TsmXL2u2T6P8ZmZbocb/yyiu66qqr9NWvflV5eXkaN26cXn/99Yh9HnjggXbn+4ILLkjjUSQu0eOuqamJ+jk/dOhQxH5+O9/RvruBQEDDhw8P7+OF811ZWalLLrlEvXv3Vv/+/TVlyhTt2rWr0+dl4hruqSD04osvatasWZozZ45qa2s1cuRIlZWV6ciRI1H337Rpk2688UaVl5dr27ZtmjJliqZMmaKdO3eG93n44Yf1y1/+UkuWLNE777yjXr16qaysTF988UWmDqtTiR53TU2NbrzxRlVXV2vz5s0qKirS1VdfrQMHDkTsd8011+iTTz4J31544YVMHE7cEj1uKTTz6unH9PHHH0c87sfz/corr0Qc886dO9WtWzdde+21EfuZfr4bGxs1cuRILV68OK799+7dq4kTJ2r8+PHavn27Zs6cqVtuuSUiFCTzGcq0RI9748aNuuqqq/Taa69p69atGj9+vCZNmqRt27ZF7Dd8+PCI8/3WW2+lo/hJS/S4W+3atSviuPr37x9+zI/n+9FHH4043rq6OvXt27fd99v0871hwwZVVFRoy5YtWrdunU6ePKmrr75ajY2NMZ+TsWu44yFjxoxxKioqwvebm5udgoICp7KyMur+1113nTNx4sSIbWPHjnVmzJjhOI7jtLS0OAMHDnT+4z/+I/z40aNHnZycHOeFF15IwxEkJ9Hjbuv//u//nN69ezvLly8Pb5s2bZozefLkVBc1pRI97qVLlzr5+fkxX8+W871w4UKnd+/ezvHjx8PbvHC+TyfJWbVqVYf7/OxnP3OGDx8ese366693ysrKwve7+l5mWjzHHc2FF17ozJ07N3x/zpw5zsiRI1NXsDSL57irq6sdSc7f/va3mPvYcL5XrVrlBAIBZ9++feFtXjvfjuM4R44ccSQ5GzZsiLlPpq7hnqkR+vLLL7V161aVlpaGt2VlZam0tFSbN2+O+pzNmzdH7C9JZWVl4f337t2rQ4cOReyTn5+vsWPHxnzNTEvmuNs6ceKETp482W7hupqaGvXv31/Dhg3T7bffrs8++yylZe+KZI/7+PHjKi4uVlFRkSZPnqw//elP4cdsOd9VVVW64YYb1KtXr4jtJp/vZHT2/U7Fe+kFLS0tOnbsWLvv9+7du1VQUKBzzjlHN910k/bv3+9SCVNr1KhRGjRokK666iq9/fbb4e22nO+qqiqVlpaquLg4YrvXzndDQ4Mkdbigaqau4Z4JQn/961/V3NzcbkbpAQMGtGsjbnXo0KEO92/9mchrZloyx93WPffco4KCgogPyzXXXKNf//rXWr9+vebPn68NGzZowoQJam5uTmn5k5XMcQ8bNkxPP/20Xn31VT377LNqaWnRpZdeqvr6ekl2nO93331XO3fu1C233BKx3fTznYxY3+9gMKjPP/88Jd8dL3jkkUd0/PhxXXfddeFtY8eO1bJly7R27Vo9/vjj2rt3r77zne/o2LFjLpa0awYNGqQlS5bo5Zdf1ssvv6yioiKVlJSotrZWUmr+rzTdwYMH9bvf/a7d99tr57ulpUUzZ87UZZddposuuijmfpm6hhu/xAa6Zt68eVqxYoVqamoiOg7fcMMN4X+PGDFCF198sc4991zV1NToyiuvdKOoXTZu3LiIxXgvvfRSff3rX9cTTzyhBx980MWSZU5VVZVGjBihMWPGRGz34/mG9Pzzz2vu3Ll69dVXI/rKTJgwIfzviy++WGPHjlVxcbFWrlyp8vJyN4raZcOGDdOwYcPC9y+99FJ99NFHWrhwoZ555hkXS5Y5y5cvV58+fTRlypSI7V473xUVFdq5c6cx/Zg8UyPUr18/devWTYcPH47YfvjwYQ0cODDqcwYOHNjh/q0/E3nNTEvmuFs98sgjmjdvnn7/+9/r4osv7nDfc845R/369dOePXu6XOZU6Mpxt+rRo4e+8Y1vhI/J7+e7sbFRK1asiOs/PtPOdzJifb/z8vLUs2fPlHyGTLZixQrdcsstWrlyZbvmg7b69Omj888/39PnO5oxY8aEj8nv59txHD399NOaOnWqsrOzO9zX5PN9xx13aM2aNaqurlZhYWGH+2bqGu6ZIJSdna1vfetbWr9+fXhbS0uL1q9fH1ELcLpx48ZF7C9J69atC+8/ZMgQDRw4MGKfYDCod955J+ZrZloyxy2FetI/+OCDWrt2rUaPHt3p76mvr9dnn32mQYMGpaTcXZXscZ+uublZO3bsCB+Tn8+3FBpm2tTUpJtvvrnT32Pa+U5GZ9/vVHyGTPXCCy9o+vTpeuGFFyKmSYjl+PHj+uijjzx9vqPZvn17+Jj8fL6l0KirPXv2xPWHjonn23Ec3XHHHVq1apXefPNNDRkypNPnZOwanlA3b5etWLHCycnJcZYtW+b8+c9/dm677TanT58+zqFDhxzHcZypU6c69957b3j/t99+2+nevbvzyCOPOB988IEzZ84cp0ePHs6OHTvC+8ybN8/p06eP8+qrrzr/8z//40yePNkZMmSI8/nnn2f8+GJJ9LjnzZvnZGdnOy+99JLzySefhG/Hjh1zHMdxjh075vzrv/6rs3nzZmfv3r3OG2+84Xzzm990hg4d6nzxxReuHGM0iR733Llznddff9356KOPnK1btzo33HCDk5ub6/zpT38K7+PH893q29/+tnP99de32+6V833s2DFn27ZtzrZt2xxJzoIFC5xt27Y5H3/8seM4jnPvvfc6U6dODe//v//7v85XvvIV5+6773Y++OADZ/HixU63bt2ctWvXhvfp7L00QaLH/dxzzzndu3d3Fi9eHPH9Pnr0aHifu+66y6mpqXH27t3rvP32205paanTr18/58iRIxk/vlgSPe6FCxc6q1evdnbv3u3s2LHDufPOO52srCznjTfeCO/jx/Pd6uabb3bGjh0b9TW9cL5vv/12Jz8/36mpqYn43J44cSK8j1vXcE8FIcdxnMcee8wZPHiwk52d7YwZM8bZsmVL+LHLL7/cmTZtWsT+K1eudM4//3wnOzvbGT58uPPf//3fEY+3tLQ49913nzNgwAAnJyfHufLKK51du3Zl4lASkshxFxcXO5La3ebMmeM4juOcOHHCufrqq52vfvWrTo8ePZzi4mLn1ltvNeo/i1aJHPfMmTPD+w4YMMD57ne/69TW1ka8nh/Pt+M4zocffuhIcn7/+9+3ey2vnO/W4dFtb63HOm3aNOfyyy9v95xRo0Y52dnZzjnnnOMsXbq03et29F6aINHjvvzyyzvc33FC0wgMGjTIyc7Odr72ta85119/vbNnz57MHlgnEj3u+fPnO+eee66Tm5vr9O3b1ykpKXHefPPNdq/rt/PtOKEh4T179nSefPLJqK/phfMd7ZglRXxn3bqGB/5/AQEAAKzjmT5CAAAAqUYQAgAA1iIIAQAAaxGEAACAtQhCAADAWgQhAABgLYIQAACwFkEIAABYiyAEAACsRRACAADWIggBAABrEYQAeMqnn36qgQMH6qGHHgpv27Rpk7Kzs7V+/XoXSwbAi1h0FYDnvPbaa5oyZYo2bdqkYcOGadSoUZo8ebIWLFjgdtEAeAxBCIAnVVRU6I033tDo0aO1Y8cOvffee8rJyXG7WAA8hiAEwJM+//xzXXTRRaqrq9PWrVs1YsQIt4sEwIPoIwTAkz766CMdPHhQLS0t2rdvn9vFAeBR1AgB8Jwvv/xSY8aM0ahRozRs2DAtWrRIO3bsUP/+/d0uGgCPIQgB8Jy7775bL730kv74xz/qjDPO0OWXX678/HytWbPG7aIB8BiaxgB4Sk1NjRYtWqRnnnlGeXl5ysrK0jPPPKM//OEPevzxx90uHgCPoUYIAABYixohAABgLYIQAACwFkEIAABYiyAEAACsRRACAADWIggBAABrEYQAAIC1CEIAAMBaBCEAAGAtghAAALAWQQgAAFjr/wFyKy00SNrX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6BFE4D9-D7D7-4109-B85B-5BEB81C215E6}"/>
              </a:ext>
            </a:extLst>
          </p:cNvPr>
          <p:cNvSpPr/>
          <p:nvPr/>
        </p:nvSpPr>
        <p:spPr>
          <a:xfrm>
            <a:off x="2978150" y="1416050"/>
            <a:ext cx="3727450" cy="52451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Плюсы:</a:t>
            </a:r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быстро работает для любой модели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ru-RU" dirty="0"/>
              <a:t>объяснения легко интерпретировать непрофессионалам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878AE5C-2340-4FCB-93AC-F1D9FEA2728E}"/>
              </a:ext>
            </a:extLst>
          </p:cNvPr>
          <p:cNvSpPr/>
          <p:nvPr/>
        </p:nvSpPr>
        <p:spPr>
          <a:xfrm>
            <a:off x="6705600" y="1416050"/>
            <a:ext cx="3727450" cy="5245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Минусы:</a:t>
            </a:r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marL="285750" indent="-285750">
              <a:buFontTx/>
              <a:buChar char="-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объяснение справедливо только в пределах «локальной» окрестности</a:t>
            </a:r>
          </a:p>
          <a:p>
            <a:pPr marL="285750" indent="-285750">
              <a:buFontTx/>
              <a:buChar char="-"/>
            </a:pPr>
            <a:endParaRPr lang="ru-RU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сильных нелинейностях вокруг точки линейная аппроксимация даёт искажения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7548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79999" y="415200"/>
            <a:ext cx="9356151" cy="58232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 err="1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Контрфакты</a:t>
            </a: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Counterfactual Explanations)</a:t>
            </a:r>
          </a:p>
        </p:txBody>
      </p:sp>
      <p:sp>
        <p:nvSpPr>
          <p:cNvPr id="2" name="AutoShape 2" descr="data:image/png;base64,iVBORw0KGgoAAAANSUhEUgAAAkIAAAGwCAYAAABFFQqPAAAAOXRFWHRTb2Z0d2FyZQBNYXRwbG90bGliIHZlcnNpb24zLjcuMSwgaHR0cHM6Ly9tYXRwbG90bGliLm9yZy/bCgiHAAAACXBIWXMAAA9hAAAPYQGoP6dpAAAvU0lEQVR4nO3dfXRU9YH/8c8ESEKRBJHykCZEVMSKCG0RFm3XoNFIKYU9uz4dpZSNSm1sZXGtcs4qsrYGXBewliPqRqA+IVXBHtZiEROoAj4Q6EKrFFyQBASsp2QgaGST+/tjfhmYZCaZmczM/d77fb/OmRPmzp3J986d4X7yfQw4juMIAADAQlluFwAAAMAtBCEAAGAtghAAALAWQQgAAFiLIAQAAKxFEAIAANYiCAEAAGt1d7sA6dbS0qKDBw+qd+/eCgQCbhcHAADEwXEcHTt2TAUFBcrKSl+9je+D0MGDB1VUVOR2MQAAQBLq6upUWFiYttf3fRDq3bu3pNAbmZeX53JpAABAPILBoIqKisLX8XTxfRBqbQ7Ly8sjCAEA4DHp7tZCZ2kAAGAtghAAALAWQQgAAFiLIAQAAKxFEAIAANYiCAEAAGsRhAAAgLUIQgAAwFoEIQAAYC2CEAAAsBZBCAAAWIsgBAAArEUQAgAA1iIIAQAAaxGEAACAtQhCAADAWgQhAABgLYIQAACwlqtBaOPGjZo0aZIKCgoUCAS0evXqmPv+6Ec/UiAQ0KJFizJWPgAA4G+uBqHGxkaNHDlSixcv7nC/VatWacuWLSooKMhQyQAAgA26u/nLJ0yYoAkTJnS4z4EDB/STn/xEr7/+uiZOnJihkgEAABu4GoQ609LSoqlTp+ruu+/W8OHD43pOU1OTmpqawveDwWC6igcAADzO6M7S8+fPV/fu3fXTn/407udUVlYqPz8/fCsqKkpjCQEAgJcZG4S2bt2qRx99VMuWLVMgEIj7ebNnz1ZDQ0P4VldXl8ZSAgAALzM2CP3hD3/QkSNHNHjwYHXv3l3du3fXxx9/rLvuuktnn312zOfl5OQoLy8v4gYAABCNsX2Epk6dqtLS0ohtZWVlmjp1qqZPn+5SqQAAgJ+4GoSOHz+uPXv2hO/v3btX27dvV9++fTV48GCdddZZEfv36NFDAwcO1LBhwzJdVAAA4EOuBqH3339f48ePD9+fNWuWJGnatGlatmyZS6UCAAC2cDUIlZSUyHGcuPfft29f+goDAACsY2xnaQAAgHQjCAEAAGsRhAAAgLUIQgAAwFoEIQAAYC2CEAAAsBZBCAAAWIsgBAAArEUQAgAA1iIIAQAAaxGEAACAtQhCAADAWgQhAABgLYIQAACwFkEIAABYiyAEAACsRRACAADWIggBAABrEYQAAIC1CEIAAMBaBCEAAGAtghAAALAWQQgAAFiLIAQAAKxFEAIAANYiCAEAAGsRhAAAgLUIQgAAwFoEIQAAYC2CEAAAsBZBCAAAWIsgBAAArEUQAgAA1iIIAQAAaxGEAACAtQhCAAAYrL5eqq4O/UTqEYQAADBUVZVUXCxdcUXoZ1WV2yXyH4IQAAAGqq+XbrtNamkJ3W9pkWbMoGYo1VwNQhs3btSkSZNUUFCgQCCg1atXhx87efKk7rnnHo0YMUK9evVSQUGBfvCDH+jgwYPuFRgAgAzZvftUCGrV3Czt2eNOefzK1SDU2NiokSNHavHixe0eO3HihGpra3XfffeptrZWr7zyinbt2qXvf//7LpQUAIDMGjpUympzle7WTTrvPHfK41fd3fzlEyZM0IQJE6I+lp+fr3Xr1kVs+9WvfqUxY8Zo//79Gjx4cCaKCACAKwoLpSefDDWHNTeHQtATT4S2I3VcDUKJamhoUCAQUJ8+fWLu09TUpKampvD9YDCYgZIBAJB65eVSWVmoOey88whB6eCZztJffPGF7rnnHt14443Ky8uLuV9lZaXy8/PDt6KiogyWEgCA1CoslEpKCEHp4okgdPLkSV133XVyHEePP/54h/vOnj1bDQ0N4VtdXV2GSgkAALzG+Kax1hD08ccf68033+ywNkiScnJylJOTk6HSAQAALzM6CLWGoN27d6u6ulpnnXWW20UCAAA+4moQOn78uPacNiHC3r17tX37dvXt21eDBg3SP/3TP6m2tlZr1qxRc3OzDh06JEnq27evsrOz3So2AADwiYDjOI5bv7ympkbjx49vt33atGl64IEHNGTIkKjPq66uVklJSVy/IxgMKj8/Xw0NDZ02qwEAADNk6vrtao1QSUmJOsphLmY0AABgAU+MGgMAAEgHghAAALAWQQgAAFiLIAQAAKxFEAIAANYiCAEAAGsRhAAAgLUIQgAAwFoEIQAAYC2CEAAAsBZBCAAAWIsgBAAArEUQAgAA1iIIAQAAaxGEAACAtQhCAADAWgQhAABgLYIQAACwFkEIAABYiyAEAACiqq+XqqtDP/2KIAQAANqpqpKKi6Urrgj9rKpyu0TpQRACAAAR6uul226TWlpC91tapBkz/FkzRBACAAARdu8+FYJaNTdLe/a4U550IggBAKxiQ7+Xrho6VMpqkxC6dZPOO8+d8qQTQQgAYA1b+r10VWGh9OSTofAjhX4+8URou98EHMdx3C5EOgWDQeXn56uhoUF5eXluFwcA4JL6+lD4Ob3Jp1s3ad8+f17gU6G+PtQcdt55mX+PMnX97p62VwYAwCAd9XshCEVXWOj/94amMQCAFWzq94L4EYQAAFbwWr8XOnVnBkEIAGCN8vJQn6Dq6tDP8nK3SxSd1zp1ezm00VkaAACDeK1Td1XVqckXs7JCtW6pCJiZun5TIwQAgEGSmczQrRoZP8xATRACAMAgiXbqdrMZzQ8zUBOEAAAwSCKdut2ukfHDSDyCEAAAhom3U7fbNTJeG4kXDRMqAgBgoHgmM2ytkWnbsTqTNTLl5VJZmXszUHcVNUIAAHiUKTUyhYVSSYn3QpBEjRAAAKqvDzUzDR3qvYu512tk3EaNEADAal6bvDAaL9fIuM3VILRx40ZNmjRJBQUFCgQCWr16dcTjjuPo/vvv16BBg9SzZ0+VlpZq9+7d7hQWAOA7bo+6gvtcDUKNjY0aOXKkFi9eHPXxhx9+WL/85S+1ZMkSvfPOO+rVq5fKysr0xRdfZLikAAA/cnvUla1MWpLD1T5CEyZM0IQJE6I+5jiOFi1apH/7t3/T5MmTJUm//vWvNWDAAK1evVo33HBD1Oc1NTWpqakpfD8YDKa+4AAAXzBh1JVt0rUkR7KM7SO0d+9eHTp0SKWlpeFt+fn5Gjt2rDZv3hzzeZWVlcrPzw/fioqKMlFcAIDBYtVAmDLqyhYmNkUaG4QOHTokSRowYEDE9gEDBoQfi2b27NlqaGgI3+rq6tJaTgCA2TrrDO2VFen9wMSmSN8Nn8/JyVFOTo7bxQAAJKizIezJDHGPVQNRVhb5GvFMXoiuGzpUCgQkxzm1LRBwtynS2BqhgQMHSpIOHz4csf3w4cPhxwAA/tBZrU2yQ9xNrIFApEDA3d9vbBAaMmSIBg4cqPXr14e3BYNBvfPOOxo3bpyLJQMApFJn/Ua60q/ED4uC+snu3ZG1QVLofLoZTF0NQsePH9f27du1fft2SaEO0tu3b9f+/fsVCAQ0c+ZM/fznP9dvf/tb7dixQz/4wQ9UUFCgKVOmuFlsAEAKdVZr05VaHTpDm8XEYOpqH6H3339f48ePD9+fNWuWJGnatGlatmyZfvazn6mxsVG33Xabjh49qm9/+9tau3atcnNz3SoyACDFOhvC3tUh7ixBYY7WYDpjRijMmhBMA47TtpLKX4LBoPLz89XQ0KC8vDy3iwMAiKKqqv3F8fTRW509Dm+pr+88mGbq+k0QAgAYobOLYzwXT/hHpq7fvhs+DwDwps6GsDPEPTWSmYbAz4wdNQYAAFIr2WkI/IwgBACABboyDYFJi6SmGkEIAAALJDsNgd9rkQhCAABYIJk5fExcJDXVCEIAANf4ucnFNMlMLmnDEiUEIQCAK/ze5GKi8nJp375Q+Ny3r/O5mEycCTrVCEIAgIzzUpOL32qtCgulkpL4hs7bsEQJQQgAkHFeaXKh1irxWiSvYWZpALCQ25Pq1deHgkXb9cP27TOntsELZfSzTF2/qRECAMuYUMvhhSYXr9RaoWuoEQIAi5hWy2Hy+mGmvVe2oUYIAJByptVyJNJxN9O8UGuFrmPRVQCwSOtw6La1HH4aDp1K5eVSWZm5tVboOmqEAMAi1HIkzuRaq1Z+G+KfSQQhALCM34dD28aEzu9eRmdpAEBGuT1030+81KE70fNOZ2kAgO9Qe5FapnV+j8Xk806NEAAgI7xUe+EVXnhPky0jNUIAAF/xSu2Fl3ih87vp553h8wCAjGDofnqYPsTf9PNOjRAAICO8UHvhVSYP8Tf9vNNHCAAQUzpGeJm8rAbSJ9HznqnrN01jAICoqqqk224LNWlkZYX+qk/FnEOFhQQgG5l63mkaAwC0U19/KgRJoZ8zZjBzMfyHIAQAhnNj+QTTR/oAqUIQAgCDuTURXetIn9OZNNIHmeP3dcwIQgBgKDebp0wf6YPMMHlG6FQhCAGAodxunmJxVn+Kt4bHln5iBCEAMJQJzVMmz0+DU+INN4nU8LgdxDOFIAQAhqJ5CvGIN9wkWsNjQhDPBIIQABiM5il0JJFwk2gNjy1BnAkVAcBwpk5EB/d1FG7afmaSWfPL9HXMUoEgBACQdGo5jTPOkI4fT+2yGkiPRMJNaw3PjBmhsBRvDY/fgzhNYwCAiH4mY8Zkdri03+epSadEm69oam2PRVcBwHL19aHQ07aJRQpdWPftS1+NQLrWM7ONHxeyzdT1mxohALBctH4mrdI5XNqWeWoygWkOkmd0EGpubtZ9992nIUOGqGfPnjr33HP14IMPyueVWACQUdGGSbdK53BpW+apcRPNjp0zOgjNnz9fjz/+uH71q1/pgw8+0Pz58/Xwww/rsccec7toAHyCC0X7fiat0j1c2pZ5atxiw/IYqWB0H6Hvfe97GjBggKpOO3v/+I//qJ49e+rZZ5+N6zXoIwQgFvqnRGrtZ9Krl9TYmJn+JlVV7Ucx2XwOUiVav6909/dKtUxdv40ePn/ppZfqySef1F/+8hedf/75+uMf/6i33npLCxYsiPmcpqYmNTU1he8Hg8FMFBWAx8Tqn1JW5p0LRaq5MUzahnlq3JDI/EK2MzoI3XvvvQoGg7rgggvUrVs3NTc36xe/+IVuuummmM+prKzU3LlzM1hKAF7EhcIcfp+nxg3JTJ5oK6P7CK1cuVLPPfecnn/+edXW1mr58uV65JFHtHz58pjPmT17thoaGsK3urq6DJYYgFfQP8Vufu8bZsvyGKlgdB+hoqIi3XvvvaqoqAhv+/nPf65nn31WH374YVyvQR8hALHQP8VONvUN8/L8QvQRknTixAlltfmTrVu3bmqJNeEFACSA/in2sa1vGM2OnTM6CE2aNEm/+MUvNHjwYA0fPlzbtm3TggUL9M///M9uFw2AT3ChsAt9w9CW0UHoscce03333acf//jHOnLkiAoKCjRjxgzdf//9bhcNAIzSumAqC6V2jE7EaMvoPkKpQB8hAH5nU5+XVKBvmDdk6vpNEALSiL/SkW5+mDjPDV7uRGwLFl0FPI7p7ZEJrNeVHBYpRSuCEJAGrKqNTGE+JKBrEg5C06ZN08aNG9NRFsA3+CsdmcLEeUDXJByEGhoaVFpaqqFDh+qhhx7SgQMH0lEuwNP4Kz210j0LsNdnGS4vD/UJqq4O/TSh46/X31PYI+EgtHr1ah04cEC33367XnzxRZ199tmaMGGCXnrpJZ08eTIdZQQ8h7/SUyfdfa380pfLpD4vfnlPYYcujxqrra3V0qVL9V//9V8644wzdPPNN+vHP/6xhg4dmqoydgmjxuAmRqZ0TbpHRGVixJVtIwcZxYZU8cSosU8++UTr1q3TunXr1K1bN333u9/Vjh07dOGFF2rhwoWpKiOQMpmurjfpr3QvSndfq3S/vo01I4m+pzShwW0JB6GTJ0/q5Zdf1ve+9z0VFxfrN7/5jWbOnKmDBw9q+fLleuONN7Ry5Ur9+7//ezrKCyTNxouS16W7r1U6X9/WkYOJvKd8J2GChIPQoEGDdOutt6q4uFjvvvuu3n//ff3oRz+KqLYaP368+vTpk8pyAl1i60XJi06vIUh3X6t0vr6fRg4mUmsT73vKdxKmSHitsYULF+raa69Vbm5uzH369OmjvXv3dqlgQCqx0KI3xFoqIp0rxKfr9f2yplUyy3fE857ynYQpWGIDVqADp/n8eI68vqZVOs+JH883UssTnaUBrzBlODsdQ2PzU1NSKxPn90lEOs+JKd9JgBohWMXN4eyZXiHca8O2qSEwT6amF2CKCURDjRCQBm4NZ890x1AvjsZJpJMttWqZkYlaG6aYgNuoEQIyoLo6FEqibS8pSe3v8nrNSkc1BJmuVUMItTZwQ6au3wmPGgOQuEyOIPL6aJzCwujljFWrVlbmjeMyWWfNqLHOCeAHNI0BGZDJjqF+XfDVj52pTeDFZlQglQhCQIZkagSRX0fjxAp4R47QXyhZTGoIEISAjMpUx9BUhy4TOii3DXitTY3XX09NRrKoZQMIQkCXmBAQYklV6DKp6aQ14K1cKTlO6CZRk5EsvzajAokgCAFJMikgpIuJTSeFhVK/fqdCUCtqMhLn12ZUIBEEISAJJgaEdDC16YSajNQ5vRl182bpnHNCn2OTazvhD6Z8xghCQBJMDQipZmrgoCYjtQoLpY8+kv7u70I1nIMHh25+ru2Eu0yqUWdCRSAJXp+0MBEmLxzKRH+pEe3zfDq/frbhjnj//2SJDcBgNtVImLxwKMszpEa0Gs7T+bG2E+4xrUadmaWBJJWXh2Y1tqFGgpmF/S3azOenM6E5FP6RyZn240GNENAF1EjAD6LN0RQIhP7t59pOuMO0GnX6CAFd1Nk6TYDb4v2Mnt7nSrKjthPu6ayPH4uuAh7AaugwXSKf0bZNoAQgpJMpTe7UCAFJsmnkGLyJzyi8jFFjgOFMG/kAtMVnFOgcQQhIkqmTDQKt+IwCnSMIAUkybeRDPEyZ0h6Z4cXPKJBp9BGCK/w00sorsxvTsdteXvmMAqfL1PWbIISM8+MF2fRgR6dZAF5DZ2n4xunNMV5ftT1a05Ipiwe2fZ9PL6cNnWZp9gOQDIIQ0qptSHj0Ue9ekKMFHlOC3elli7ZyuN87zZoSRgF4j/FB6MCBA7r55pt11llnqWfPnhoxYoTef/99t4uFOEQLCQsXnpq6v5UXLsixAs+mTe4Hu7Zlc5zQ7fRySv7tNGtKGAXgTUYHob/97W+67LLL1KNHD/3ud7/Tn//8Z/3nf/6nzjzzTLeLZgyTmwNiNcfcdZf3LsixjiUQcL+mJd6Vw01eRT6WeD7fNjT7AUgfo5fYmD9/voqKirR06dLwtiFDhrhYIrOY3uk41grDd94ZunlpFEusYxk3LvS+z5gRuvi6EewSWTnclCnt4xHv59u0lawBeIvRNUK//e1vNXr0aF177bXq37+/vvGNb+ipp57q8DlNTU0KBoMRNz/yQnNAR3OYeG3V9o6Oxe2alrZlO72Wyis1bm0l8vlOdK4ck2tRAWSe0cPnc3NzJUmzZs3Stddeq/fee0933nmnlixZomnTpkV9zgMPPKC5c+e22+634fPV1aGOodG2l5RkvDgd8tMcJiYfi59WDk/m8x3PuTG9FhXAKcwjJCk7O1ujR4/Wpk2bwtt++tOf6r333tPmzZujPqepqUlNTU3h+8FgUEVFRb4LQswLAz9Lx+eb7wzgLcwjJGnQoEG68MILI7Z9/etf1/79+2M+JycnR3l5eRE3P2LqfPhZOj7f6ehUTTMb4H1Gd5a+7LLLtGvXrohtf/nLX1RcXOxSicxSXi6VlXm7CQSIJdWf71R3qqaZDfAHo2uE/uVf/kVbtmzRQw89pD179uj555/Xk08+qYqKCreLZgyvdToGEpHKz3cqa5m8MFgBQHyM7iMkSWvWrNHs2bO1e/duDRkyRLNmzdKtt94a9/NZawymMn19Mr9KRYd3Lw1WALyKztIpQhCCiWhW8TY6XgPpR2dpwKdoVvE+BisA/mF0Z2nAD9o2gXU0eokLqXcwWAHwB4IQkEbRmsDKylgSwi+8tGQJgOisbxpjHhCkS6wmMIlmFQAwhdVBqKoq1OHxiitCP6uq3C6ReQiKyeuoCczt9ckAACHWBiE6rHaOoNg1rRP4na7tSvDnnRcKTHzuAMAd1gahdEy37ycExa7rbGQRQRMA3GdtEOrsr3XbJRIUaT6LLVYTGEETXcX3DkgNa4MQ84B0LN6gSK1G56ItE0GNJLqC7x2QOtbPLJ2K6fb9qqoqVEvR3HwqKJ7eqZfZdZPHe4dk8dmBLZhZOkNYtDS2zkY2UauRPC/XSNIk4y6+d0BqWR+EEF3rxU6KHRRt6meVjot/IkPoTQkfNMm4z6bvHZAJBCG0E+/Fzsu1GolI58U/nhpJU8IHHbzNYMv3DsgU6/sI2abtulfRHk+0/4Gf+1m53R/D7d9/uurqUBiLtr2kJLNlgb+/d4BEHyGkQTw1C8n0P/BzPyu3+2O4/ftPR5OMWfz8vQMyiSBkiXibNbjYRXL7/XD795+OJhkAfkQQskS8NQtc7CK5/X64/fvbYo00AH5DHyFLJNrXhP4HkRJ5Pzrrh5Xu3w8AfpCp63f3tL0yjNJas9B2gsRYF9XCQi64p4v3/aiqOtUEmZUVes9TUWvC+QCA9KBGyHCprl2gZiF9TBrhBQBex6gxpGX+GEaapI9JI7wAAPEhCBmKyeu8x6QRXgCA+BCEDEXtgveYNsILANA5OksbqrV2oW1/Ez/WLqRjlJVbysulsjL7+mH56RwCsAs1QoaypXbBlHW0Usm2flh+PIcA7MGoMcP5eZQXo6xO8WqNCucQQLowagyS/F27QD+oEC/XqHAOAXgdQcjH6utDSyGYOtKMUVbeHx3IOQTgdQQhn/JCLYMt/aA64vUaFc4hAK+jj5APea3fhp/7QXXGa+cqFpvPIYD0oI8Qkua1WgY/94PqTDI1KiY2edp8DgF4G0HIB9peGOm34S3l5aEaoOrq0M+OFmn1QpMnAHgJQcjjol0YTe23YWJNhiniqVHxesdqADARQchwHYWHji6MidQyZAI1GV3ntSZPAPACgpDBOgsPnV0YTem3QU1GatDkCQCpRxAyVDzhwSsXRmoyUsPUJk8A8DKCkKHiCQ9euTB6JbB5gWlNngDgdaw+b6h4V5/3wmrnrYFtxoxQmDM1sHlFYSHvHQCkirVByPRFLhMJD164MHohsAEA7OOpprF58+YpEAho5syZXXodr4xgircZxCvD0k3pvA0AQCvPBKH33ntPTzzxhC6++OIuvY7XRjB1Fh68EuoAADCRJ4LQ8ePHddNNN+mpp57SmWee2eG+TU1NCgaDEbfT+WkEk9dCHQAApvFEEKqoqNDEiRNVWlra6b6VlZXKz88P34qKiiIed2sEUzqar/wU6gAAcIPxQWjFihWqra1VZWVlXPvPnj1bDQ0N4VtdXV3E424MOU9X8xXD0gEA6Bqjg1BdXZ3uvPNOPffcc8rNzY3rOTk5OcrLy4u4tZXJuVjS2XzllXmEAAAwVcBxHMftQsSyevVq/cM//IO6tV7pJTU3NysQCCgrK0tNTU0Rj0UTDAaVn5+vhoaGqKEoVWINx6+uDtUEtVVdHeoEnarfzbB0AICfZOr6bfQ8QldeeaV27NgRsW369Om64IILdM8993QagmJJ9RxCVVWnan2yskK1NK21TPFOjNgVXphHCAAAExndNNa7d29ddNFFEbdevXrprLPO0kUXXZTUa6a6v05nTV9tm6+ysqR589oHF6/MBQQAgJ8YHYRSLR39deIZuVVeLlVWSoFAaN977okMYMwFBACAO4zuI5QKp7cxbt2al/L+Ou+9J40Z0377u+9Kl1wS+nd9fSjgtG0e27cv9O9Yj9HcBQCwFX2E0iAd/XWOH4++vbHx1L83bYpda+Q4sR8jCAEAkF5WNY2lY7h5Z3P5VFVJN97Y/nmt+zAXEAAA7rEqCEmpn0Ooo3DVtk9Sq6ysU/t09nw6UAMAkD5W9RHqqI2xq0Pqo83lE2sOoZUrpWuv7fj5HQ3JBwDA7zLVR4ggpPSFjo46SXcUtpJ9HgAAfpGpIGRd01hbJi6BwWKqAABkhlWjxqLpKHSkovalvFwqK0tsCYxMzEYNAACoEcrIqK3CwtA8RfEGKxZTBQAgM6wPQqaGjlSPbgMAAO3RWfr/YwV3AADMwczSGcYK7gAA2Mf6pjEAAGAva4LQgQNulwAAAJjGmiA0fHho4sSuYMkLAAD8xZog5Dhdmyixqio02/MVV4R+djVUAQAA91kThKTkZ2dO5+zTAADAPVYFoWQnSmTJCwAA/MmaIJSVlfxEiZmYfRoAAGSeNUFo587kZ2c2dfZpAADQNdZMqPi1r3Xt+cksngoAAMxmTRBKBWafBgDAX6xpGgMAAGiLIAQAAKxFEAIAANYiCAEAAGsRhAAAgLUIQgAAwFoEIQAAYC2CEAAAsBZBCAAAWIsgBAAArEUQAgAA1iIIAQAAaxGEAACAtQhCAADAWgQhAABgLYIQAACwFkEIAABYy+ggVFlZqUsuuUS9e/dW//79NWXKFO3atcvtYgEAAJ8wOght2LBBFRUV2rJli9atW6eTJ0/q6quvVmNjo9tFAwAAPhBwHMdxuxDx+vTTT9W/f39t2LBBf//3fx91n6amJjU1NYXvB4NBFRUVqaGhQXl5eZkqKgAA6IJgMKj8/Py0X7+NrhFqq6GhQZLUt2/fmPtUVlYqPz8/fCsqKspU8QAAgMd4pkaopaVF3//+93X06FG99dZbMfejRggAAO/LVI1Q97S9copVVFRo586dHYYgScrJyVFOTk6GSgUAALzME0Hojjvu0Jo1a7Rx40YVFha6XRwAAOATRgchx3H0k5/8RKtWrVJNTY2GDBnidpEAAICPGB2EKioq9Pzzz+vVV19V7969dejQIUlSfn6+evbs6XLpAACA1xndWToQCETdvnTpUv3whz+M6zUy1dkKAACkDp2lFWoaAwAASBdPzSMEAACQSgQhAABgLYIQAACwFkEIAABYiyAEAACsRRACAADWIggBAABrEYQAAIC1CEIAAMBaBCEAAGAtghAAALAWQQgAAFiLIAQAAKxFEAIAANYiCAEAAGsRhAAAgLUIQgAAwFoEIQAAYC2CEAAAsBZBCAAAWIsgBAAArEUQAgAA1iIIAQAAaxGEAACAtQhCAADAWgQhAABgLYIQAACwFkEIAABYiyAEAACsRRACAADWIggBAABrEYQAAIC1CEIAAMBaBCEAAGAtghAAALAWQQgAAFiLIAQAAKxFEAIAANbyRBBavHixzj77bOXm5mrs2LF699133S4SAADwAeOD0IsvvqhZs2Zpzpw5qq2t1ciRI1VWVqYjR464XTQAAOBxxgehBQsW6NZbb9X06dN14YUXasmSJfrKV76ip59+2u2iAQAAj+vudgE68uWXX2rr1q2aPXt2eFtWVpZKS0u1efPmqM9pampSU1NT+H5DQ4MkKRgMprewAAAgZVqv247jpPX3GB2E/vrXv6q5uVkDBgyI2D5gwAB9+OGHUZ9TWVmpuXPnttteVFSUljICAID0+eyzz5Sfn5+21zc6CCVj9uzZmjVrVvj+0aNHVVxcrP3796f1jTRNMBhUUVGR6urqlJeX53ZxMobj5rhtwHFz3DZoaGjQ4MGD1bdv37T+HqODUL9+/dStWzcdPnw4Yvvhw4c1cODAqM/JyclRTk5Ou+35+flWfYBa5eXlcdwW4bjtwnHbxdbjzspKb3dmoztLZ2dn61vf+pbWr18f3tbS0qL169dr3LhxLpYMAAD4gdE1QpI0a9YsTZs2TaNHj9aYMWO0aNEiNTY2avr06W4XDQAAeJzxQej666/Xp59+qvvvv1+HDh3SqFGjtHbt2nYdqGPJycnRnDlzojaX+RnHzXHbgOPmuG3Acaf3uANOuselAQAAGMroPkIAAADpRBACAADWIggBAABrEYQAAIC1PBeEFi9erLPPPlu5ubkaO3as3n333Q73/81vfqMLLrhAubm5GjFihF577bWIxx3H0f33369BgwapZ8+eKi0t1e7du9N5CElJ5Lifeuopfec739GZZ56pM888U6Wlpe32/+EPf6hAIBBxu+aaa9J9GAlL5LiXLVvW7phyc3Mj9vHj+S4pKWl33IFAQBMnTgzv44XzvXHjRk2aNEkFBQUKBAJavXp1p8+pqanRN7/5TeXk5Oi8887TsmXL2u2T6P8ZmZbocb/yyiu66qqr9NWvflV5eXkaN26cXn/99Yh9HnjggXbn+4ILLkjjUSQu0eOuqamJ+jk/dOhQxH5+O9/RvruBQEDDhw8P7+OF811ZWalLLrlEvXv3Vv/+/TVlyhTt2rWr0+dl4hruqSD04osvatasWZozZ45qa2s1cuRIlZWV6ciRI1H337Rpk2688UaVl5dr27ZtmjJliqZMmaKdO3eG93n44Yf1y1/+UkuWLNE777yjXr16qaysTF988UWmDqtTiR53TU2NbrzxRlVXV2vz5s0qKirS1VdfrQMHDkTsd8011+iTTz4J31544YVMHE7cEj1uKTTz6unH9PHHH0c87sfz/corr0Qc886dO9WtWzdde+21EfuZfr4bGxs1cuRILV68OK799+7dq4kTJ2r8+PHavn27Zs6cqVtuuSUiFCTzGcq0RI9748aNuuqqq/Taa69p69atGj9+vCZNmqRt27ZF7Dd8+PCI8/3WW2+lo/hJS/S4W+3atSviuPr37x9+zI/n+9FHH4043rq6OvXt27fd99v0871hwwZVVFRoy5YtWrdunU6ePKmrr75ajY2NMZ+TsWu44yFjxoxxKioqwvebm5udgoICp7KyMur+1113nTNx4sSIbWPHjnVmzJjhOI7jtLS0OAMHDnT+4z/+I/z40aNHnZycHOeFF15IwxEkJ9Hjbuv//u//nN69ezvLly8Pb5s2bZozefLkVBc1pRI97qVLlzr5+fkxX8+W871w4UKnd+/ezvHjx8PbvHC+TyfJWbVqVYf7/OxnP3OGDx8ese366693ysrKwve7+l5mWjzHHc2FF17ozJ07N3x/zpw5zsiRI1NXsDSL57irq6sdSc7f/va3mPvYcL5XrVrlBAIBZ9++feFtXjvfjuM4R44ccSQ5GzZsiLlPpq7hnqkR+vLLL7V161aVlpaGt2VlZam0tFSbN2+O+pzNmzdH7C9JZWVl4f337t2rQ4cOReyTn5+vsWPHxnzNTEvmuNs6ceKETp482W7hupqaGvXv31/Dhg3T7bffrs8++yylZe+KZI/7+PHjKi4uVlFRkSZPnqw//elP4cdsOd9VVVW64YYb1KtXr4jtJp/vZHT2/U7Fe+kFLS0tOnbsWLvv9+7du1VQUKBzzjlHN910k/bv3+9SCVNr1KhRGjRokK666iq9/fbb4e22nO+qqiqVlpaquLg4YrvXzndDQ4Mkdbigaqau4Z4JQn/961/V3NzcbkbpAQMGtGsjbnXo0KEO92/9mchrZloyx93WPffco4KCgogPyzXXXKNf//rXWr9+vebPn68NGzZowoQJam5uTmn5k5XMcQ8bNkxPP/20Xn31VT377LNqaWnRpZdeqvr6ekl2nO93331XO3fu1C233BKx3fTznYxY3+9gMKjPP/88Jd8dL3jkkUd0/PhxXXfddeFtY8eO1bJly7R27Vo9/vjj2rt3r77zne/o2LFjLpa0awYNGqQlS5bo5Zdf1ssvv6yioiKVlJSotrZWUmr+rzTdwYMH9bvf/a7d99tr57ulpUUzZ87UZZddposuuijmfpm6hhu/xAa6Zt68eVqxYoVqamoiOg7fcMMN4X+PGDFCF198sc4991zV1NToyiuvdKOoXTZu3LiIxXgvvfRSff3rX9cTTzyhBx980MWSZU5VVZVGjBihMWPGRGz34/mG9Pzzz2vu3Ll69dVXI/rKTJgwIfzviy++WGPHjlVxcbFWrlyp8vJyN4raZcOGDdOwYcPC9y+99FJ99NFHWrhwoZ555hkXS5Y5y5cvV58+fTRlypSI7V473xUVFdq5c6cx/Zg8UyPUr18/devWTYcPH47YfvjwYQ0cODDqcwYOHNjh/q0/E3nNTEvmuFs98sgjmjdvnn7/+9/r4osv7nDfc845R/369dOePXu6XOZU6Mpxt+rRo4e+8Y1vhI/J7+e7sbFRK1asiOs/PtPOdzJifb/z8vLUs2fPlHyGTLZixQrdcsstWrlyZbvmg7b69Omj888/39PnO5oxY8aEj8nv59txHD399NOaOnWqsrOzO9zX5PN9xx13aM2aNaqurlZhYWGH+2bqGu6ZIJSdna1vfetbWr9+fXhbS0uL1q9fH1ELcLpx48ZF7C9J69atC+8/ZMgQDRw4MGKfYDCod955J+ZrZloyxy2FetI/+OCDWrt2rUaPHt3p76mvr9dnn32mQYMGpaTcXZXscZ+uublZO3bsCB+Tn8+3FBpm2tTUpJtvvrnT32Pa+U5GZ9/vVHyGTPXCCy9o+vTpeuGFFyKmSYjl+PHj+uijjzx9vqPZvn17+Jj8fL6l0KirPXv2xPWHjonn23Ec3XHHHVq1apXefPNNDRkypNPnZOwanlA3b5etWLHCycnJcZYtW+b8+c9/dm677TanT58+zqFDhxzHcZypU6c69957b3j/t99+2+nevbvzyCOPOB988IEzZ84cp0ePHs6OHTvC+8ybN8/p06eP8+qrrzr/8z//40yePNkZMmSI8/nnn2f8+GJJ9LjnzZvnZGdnOy+99JLzySefhG/Hjh1zHMdxjh075vzrv/6rs3nzZmfv3r3OG2+84Xzzm990hg4d6nzxxReuHGM0iR733Llznddff9356KOPnK1btzo33HCDk5ub6/zpT38K7+PH893q29/+tnP99de32+6V833s2DFn27ZtzrZt2xxJzoIFC5xt27Y5H3/8seM4jnPvvfc6U6dODe//v//7v85XvvIV5+6773Y++OADZ/HixU63bt2ctWvXhvfp7L00QaLH/dxzzzndu3d3Fi9eHPH9Pnr0aHifu+66y6mpqXH27t3rvP32205paanTr18/58iRIxk/vlgSPe6FCxc6q1evdnbv3u3s2LHDufPOO52srCznjTfeCO/jx/Pd6uabb3bGjh0b9TW9cL5vv/12Jz8/36mpqYn43J44cSK8j1vXcE8FIcdxnMcee8wZPHiwk52d7YwZM8bZsmVL+LHLL7/cmTZtWsT+K1eudM4//3wnOzvbGT58uPPf//3fEY+3tLQ49913nzNgwAAnJyfHufLKK51du3Zl4lASkshxFxcXO5La3ebMmeM4juOcOHHCufrqq52vfvWrTo8ePZzi4mLn1ltvNeo/i1aJHPfMmTPD+w4YMMD57ne/69TW1ka8nh/Pt+M4zocffuhIcn7/+9+3ey2vnO/W4dFtb63HOm3aNOfyyy9v95xRo0Y52dnZzjnnnOMsXbq03et29F6aINHjvvzyyzvc33FC0wgMGjTIyc7Odr72ta85119/vbNnz57MHlgnEj3u+fPnO+eee66Tm5vr9O3b1ykpKXHefPPNdq/rt/PtOKEh4T179nSefPLJqK/phfMd7ZglRXxn3bqGB/5/AQEAAKzjmT5CAAAAqUYQAgAA1iIIAQAAaxGEAACAtQhCAADAWgQhAABgLYIQAACwFkEIAABYiyAEAACsRRACAADWIggBAABrEYQAeMqnn36qgQMH6qGHHgpv27Rpk7Kzs7V+/XoXSwbAi1h0FYDnvPbaa5oyZYo2bdqkYcOGadSoUZo8ebIWLFjgdtEAeAxBCIAnVVRU6I033tDo0aO1Y8cOvffee8rJyXG7WAA8hiAEwJM+//xzXXTRRaqrq9PWrVs1YsQIt4sEwIPoIwTAkz766CMdPHhQLS0t2rdvn9vFAeBR1AgB8Jwvv/xSY8aM0ahRozRs2DAtWrRIO3bsUP/+/d0uGgCPIQgB8Jy7775bL730kv74xz/qjDPO0OWXX678/HytWbPG7aIB8BiaxgB4Sk1NjRYtWqRnnnlGeXl5ysrK0jPPPKM//OEPevzxx90uHgCPoUYIAABYixohAABgLYIQAACwFkEIAABYiyAEAACsRRACAADWIggBAABrEYQAAIC1CEIAAMBaBCEAAGAtghAAALAWQQgAAFjr/wFyKy00SNrX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Google Shape;605;p103">
            <a:extLst>
              <a:ext uri="{FF2B5EF4-FFF2-40B4-BE49-F238E27FC236}">
                <a16:creationId xmlns:a16="http://schemas.microsoft.com/office/drawing/2014/main" id="{DACA2742-A233-46D8-B6F5-557632175C28}"/>
              </a:ext>
            </a:extLst>
          </p:cNvPr>
          <p:cNvSpPr txBox="1"/>
          <p:nvPr/>
        </p:nvSpPr>
        <p:spPr>
          <a:xfrm>
            <a:off x="391491" y="1641533"/>
            <a:ext cx="4072560" cy="406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ru-RU" sz="2000" dirty="0" err="1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Контрфакты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 отвечают на вопрос </a:t>
            </a: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«Что нужно изменить в исходных данных, чтобы получить иной прогноз?» 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Поиск идёт по минимальным модификациям признаков, которые приводят к переключению класса или существенному изменению выходного значения.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DF1011-1E64-454B-8772-BCB6C1F3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558" y="2938177"/>
            <a:ext cx="7997442" cy="387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6A4A90-9BCE-4269-91AF-C5407593C746}"/>
              </a:ext>
            </a:extLst>
          </p:cNvPr>
          <p:cNvSpPr txBox="1"/>
          <p:nvPr/>
        </p:nvSpPr>
        <p:spPr>
          <a:xfrm>
            <a:off x="479999" y="5867400"/>
            <a:ext cx="232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4"/>
              </a:rPr>
              <a:t>Статья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4306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79999" y="415200"/>
            <a:ext cx="9197401" cy="58232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 err="1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Контрфакты</a:t>
            </a: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Counterfactual Explanations)</a:t>
            </a:r>
          </a:p>
        </p:txBody>
      </p:sp>
      <p:sp>
        <p:nvSpPr>
          <p:cNvPr id="2" name="AutoShape 2" descr="data:image/png;base64,iVBORw0KGgoAAAANSUhEUgAAAkIAAAGwCAYAAABFFQqPAAAAOXRFWHRTb2Z0d2FyZQBNYXRwbG90bGliIHZlcnNpb24zLjcuMSwgaHR0cHM6Ly9tYXRwbG90bGliLm9yZy/bCgiHAAAACXBIWXMAAA9hAAAPYQGoP6dpAAAvU0lEQVR4nO3dfXRU9YH/8c8ESEKRBJHykCZEVMSKCG0RFm3XoNFIKYU9uz4dpZSNSm1sZXGtcs4qsrYGXBewliPqRqA+IVXBHtZiEROoAj4Q6EKrFFyQBASsp2QgaGST+/tjfhmYZCaZmczM/d77fb/OmRPmzp3J986d4X7yfQw4juMIAADAQlluFwAAAMAtBCEAAGAtghAAALAWQQgAAFiLIAQAAKxFEAIAANYiCAEAAGt1d7sA6dbS0qKDBw+qd+/eCgQCbhcHAADEwXEcHTt2TAUFBcrKSl+9je+D0MGDB1VUVOR2MQAAQBLq6upUWFiYttf3fRDq3bu3pNAbmZeX53JpAABAPILBoIqKisLX8XTxfRBqbQ7Ly8sjCAEA4DHp7tZCZ2kAAGAtghAAALAWQQgAAFiLIAQAAKxFEAIAANYiCAEAAGsRhAAAgLUIQgAAwFoEIQAAYC2CEAAAsBZBCAAAWIsgBAAArEUQAgAA1iIIAQAAaxGEAACAtQhCAADAWgQhAABgLYIQAACwlqtBaOPGjZo0aZIKCgoUCAS0evXqmPv+6Ec/UiAQ0KJFizJWPgAA4G+uBqHGxkaNHDlSixcv7nC/VatWacuWLSooKMhQyQAAgA26u/nLJ0yYoAkTJnS4z4EDB/STn/xEr7/+uiZOnJihkgEAABu4GoQ609LSoqlTp+ruu+/W8OHD43pOU1OTmpqawveDwWC6igcAADzO6M7S8+fPV/fu3fXTn/407udUVlYqPz8/fCsqKkpjCQEAgJcZG4S2bt2qRx99VMuWLVMgEIj7ebNnz1ZDQ0P4VldXl8ZSAgAALzM2CP3hD3/QkSNHNHjwYHXv3l3du3fXxx9/rLvuuktnn312zOfl5OQoLy8v4gYAABCNsX2Epk6dqtLS0ohtZWVlmjp1qqZPn+5SqQAAgJ+4GoSOHz+uPXv2hO/v3btX27dvV9++fTV48GCdddZZEfv36NFDAwcO1LBhwzJdVAAA4EOuBqH3339f48ePD9+fNWuWJGnatGlatmyZS6UCAAC2cDUIlZSUyHGcuPfft29f+goDAACsY2xnaQAAgHQjCAEAAGsRhAAAgLUIQgAAwFoEIQAAYC2CEAAAsBZBCAAAWIsgBAAArEUQAgAA1iIIAQAAaxGEAACAtQhCAADAWgQhAABgLYIQAACwFkEIAABYiyAEAACsRRACAADWIggBAABrEYQAAIC1CEIAAMBaBCEAAGAtghAAALAWQQgAAFiLIAQAAKxFEAIAANYiCAEAAGsRhAAAgLUIQgAAwFoEIQAAYC2CEAAAsBZBCAAAWIsgBAAArEUQAgAA1iIIAQAAaxGEAACAtQhCAAAYrL5eqq4O/UTqEYQAADBUVZVUXCxdcUXoZ1WV2yXyH4IQAAAGqq+XbrtNamkJ3W9pkWbMoGYo1VwNQhs3btSkSZNUUFCgQCCg1atXhx87efKk7rnnHo0YMUK9evVSQUGBfvCDH+jgwYPuFRgAgAzZvftUCGrV3Czt2eNOefzK1SDU2NiokSNHavHixe0eO3HihGpra3XfffeptrZWr7zyinbt2qXvf//7LpQUAIDMGjpUympzle7WTTrvPHfK41fd3fzlEyZM0IQJE6I+lp+fr3Xr1kVs+9WvfqUxY8Zo//79Gjx4cCaKCACAKwoLpSefDDWHNTeHQtATT4S2I3VcDUKJamhoUCAQUJ8+fWLu09TUpKampvD9YDCYgZIBAJB65eVSWVmoOey88whB6eCZztJffPGF7rnnHt14443Ky8uLuV9lZaXy8/PDt6KiogyWEgCA1CoslEpKCEHp4okgdPLkSV133XVyHEePP/54h/vOnj1bDQ0N4VtdXV2GSgkAALzG+Kax1hD08ccf68033+ywNkiScnJylJOTk6HSAQAALzM6CLWGoN27d6u6ulpnnXWW20UCAAA+4moQOn78uPacNiHC3r17tX37dvXt21eDBg3SP/3TP6m2tlZr1qxRc3OzDh06JEnq27evsrOz3So2AADwiYDjOI5bv7ympkbjx49vt33atGl64IEHNGTIkKjPq66uVklJSVy/IxgMKj8/Xw0NDZ02qwEAADNk6vrtao1QSUmJOsphLmY0AABgAU+MGgMAAEgHghAAALAWQQgAAFiLIAQAAKxFEAIAANYiCAEAAGsRhAAAgLUIQgAAwFoEIQAAYC2CEAAAsBZBCAAAWIsgBAAArEUQAgAA1iIIAQAAaxGEAACAtQhCAADAWgQhAABgLYIQAACwFkEIAABYiyAEAACiqq+XqqtDP/2KIAQAANqpqpKKi6Urrgj9rKpyu0TpQRACAAAR6uul226TWlpC91tapBkz/FkzRBACAAARdu8+FYJaNTdLe/a4U550IggBAKxiQ7+Xrho6VMpqkxC6dZPOO8+d8qQTQQgAYA1b+r10VWGh9OSTofAjhX4+8URou98EHMdx3C5EOgWDQeXn56uhoUF5eXluFwcA4JL6+lD4Ob3Jp1s3ad8+f17gU6G+PtQcdt55mX+PMnX97p62VwYAwCAd9XshCEVXWOj/94amMQCAFWzq94L4EYQAAFbwWr8XOnVnBkEIAGCN8vJQn6Dq6tDP8nK3SxSd1zp1ezm00VkaAACDeK1Td1XVqckXs7JCtW6pCJiZun5TIwQAgEGSmczQrRoZP8xATRACAMAgiXbqdrMZzQ8zUBOEAAAwSCKdut2ukfHDSDyCEAAAhom3U7fbNTJeG4kXDRMqAgBgoHgmM2ytkWnbsTqTNTLl5VJZmXszUHcVNUIAAHiUKTUyhYVSSYn3QpBEjRAAAKqvDzUzDR3qvYu512tk3EaNEADAal6bvDAaL9fIuM3VILRx40ZNmjRJBQUFCgQCWr16dcTjjuPo/vvv16BBg9SzZ0+VlpZq9+7d7hQWAOA7bo+6gvtcDUKNjY0aOXKkFi9eHPXxhx9+WL/85S+1ZMkSvfPOO+rVq5fKysr0xRdfZLikAAA/cnvUla1MWpLD1T5CEyZM0IQJE6I+5jiOFi1apH/7t3/T5MmTJUm//vWvNWDAAK1evVo33HBD1Oc1NTWpqakpfD8YDKa+4AAAXzBh1JVt0rUkR7KM7SO0d+9eHTp0SKWlpeFt+fn5Gjt2rDZv3hzzeZWVlcrPzw/fioqKMlFcAIDBYtVAmDLqyhYmNkUaG4QOHTokSRowYEDE9gEDBoQfi2b27NlqaGgI3+rq6tJaTgCA2TrrDO2VFen9wMSmSN8Nn8/JyVFOTo7bxQAAJKizIezJDHGPVQNRVhb5GvFMXoiuGzpUCgQkxzm1LRBwtynS2BqhgQMHSpIOHz4csf3w4cPhxwAA/tBZrU2yQ9xNrIFApEDA3d9vbBAaMmSIBg4cqPXr14e3BYNBvfPOOxo3bpyLJQMApFJn/Ua60q/ED4uC+snu3ZG1QVLofLoZTF0NQsePH9f27du1fft2SaEO0tu3b9f+/fsVCAQ0c+ZM/fznP9dvf/tb7dixQz/4wQ9UUFCgKVOmuFlsAEAKdVZr05VaHTpDm8XEYOpqH6H3339f48ePD9+fNWuWJGnatGlatmyZfvazn6mxsVG33Xabjh49qm9/+9tau3atcnNz3SoyACDFOhvC3tUh7ixBYY7WYDpjRijMmhBMA47TtpLKX4LBoPLz89XQ0KC8vDy3iwMAiKKqqv3F8fTRW509Dm+pr+88mGbq+k0QAgAYobOLYzwXT/hHpq7fvhs+DwDwps6GsDPEPTWSmYbAz4wdNQYAAFIr2WkI/IwgBACABboyDYFJi6SmGkEIAAALJDsNgd9rkQhCAABYIJk5fExcJDXVCEIAANf4ucnFNMlMLmnDEiUEIQCAK/ze5GKi8nJp375Q+Ny3r/O5mEycCTrVCEIAgIzzUpOL32qtCgulkpL4hs7bsEQJQQgAkHFeaXKh1irxWiSvYWZpALCQ25Pq1deHgkXb9cP27TOntsELZfSzTF2/qRECAMuYUMvhhSYXr9RaoWuoEQIAi5hWy2Hy+mGmvVe2oUYIAJByptVyJNJxN9O8UGuFrmPRVQCwSOtw6La1HH4aDp1K5eVSWZm5tVboOmqEAMAi1HIkzuRaq1Z+G+KfSQQhALCM34dD28aEzu9eRmdpAEBGuT1030+81KE70fNOZ2kAgO9Qe5FapnV+j8Xk806NEAAgI7xUe+EVXnhPky0jNUIAAF/xSu2Fl3ih87vp553h8wCAjGDofnqYPsTf9PNOjRAAICO8UHvhVSYP8Tf9vNNHCAAQUzpGeJm8rAbSJ9HznqnrN01jAICoqqqk224LNWlkZYX+qk/FnEOFhQQgG5l63mkaAwC0U19/KgRJoZ8zZjBzMfyHIAQAhnNj+QTTR/oAqUIQAgCDuTURXetIn9OZNNIHmeP3dcwIQgBgKDebp0wf6YPMMHlG6FQhCAGAodxunmJxVn+Kt4bHln5iBCEAMJQJzVMmz0+DU+INN4nU8LgdxDOFIAQAhqJ5CvGIN9wkWsNjQhDPBIIQABiM5il0JJFwk2gNjy1BnAkVAcBwpk5EB/d1FG7afmaSWfPL9HXMUoEgBACQdGo5jTPOkI4fT+2yGkiPRMJNaw3PjBmhsBRvDY/fgzhNYwCAiH4mY8Zkdri03+epSadEm69oam2PRVcBwHL19aHQ07aJRQpdWPftS1+NQLrWM7ONHxeyzdT1mxohALBctH4mrdI5XNqWeWoygWkOkmd0EGpubtZ9992nIUOGqGfPnjr33HP14IMPyueVWACQUdGGSbdK53BpW+apcRPNjp0zOgjNnz9fjz/+uH71q1/pgw8+0Pz58/Xwww/rsccec7toAHyCC0X7fiat0j1c2pZ5atxiw/IYqWB0H6Hvfe97GjBggKpOO3v/+I//qJ49e+rZZ5+N6zXoIwQgFvqnRGrtZ9Krl9TYmJn+JlVV7Ucx2XwOUiVav6909/dKtUxdv40ePn/ppZfqySef1F/+8hedf/75+uMf/6i33npLCxYsiPmcpqYmNTU1he8Hg8FMFBWAx8Tqn1JW5p0LRaq5MUzahnlq3JDI/EK2MzoI3XvvvQoGg7rgggvUrVs3NTc36xe/+IVuuummmM+prKzU3LlzM1hKAF7EhcIcfp+nxg3JTJ5oK6P7CK1cuVLPPfecnn/+edXW1mr58uV65JFHtHz58pjPmT17thoaGsK3urq6DJYYgFfQP8Vufu8bZsvyGKlgdB+hoqIi3XvvvaqoqAhv+/nPf65nn31WH374YVyvQR8hALHQP8VONvUN8/L8QvQRknTixAlltfmTrVu3bmqJNeEFACSA/in2sa1vGM2OnTM6CE2aNEm/+MUvNHjwYA0fPlzbtm3TggUL9M///M9uFw2AT3ChsAt9w9CW0UHoscce03333acf//jHOnLkiAoKCjRjxgzdf//9bhcNAIzSumAqC6V2jE7EaMvoPkKpQB8hAH5nU5+XVKBvmDdk6vpNEALSiL/SkW5+mDjPDV7uRGwLFl0FPI7p7ZEJrNeVHBYpRSuCEJAGrKqNTGE+JKBrEg5C06ZN08aNG9NRFsA3+CsdmcLEeUDXJByEGhoaVFpaqqFDh+qhhx7SgQMH0lEuwNP4Kz210j0LsNdnGS4vD/UJqq4O/TSh46/X31PYI+EgtHr1ah04cEC33367XnzxRZ199tmaMGGCXnrpJZ08eTIdZQQ8h7/SUyfdfa380pfLpD4vfnlPYYcujxqrra3V0qVL9V//9V8644wzdPPNN+vHP/6xhg4dmqoydgmjxuAmRqZ0TbpHRGVixJVtIwcZxYZU8cSosU8++UTr1q3TunXr1K1bN333u9/Vjh07dOGFF2rhwoWpKiOQMpmurjfpr3QvSndfq3S/vo01I4m+pzShwW0JB6GTJ0/q5Zdf1ve+9z0VFxfrN7/5jWbOnKmDBw9q+fLleuONN7Ry5Ur9+7//ezrKCyTNxouS16W7r1U6X9/WkYOJvKd8J2GChIPQoEGDdOutt6q4uFjvvvuu3n//ff3oRz+KqLYaP368+vTpk8pyAl1i60XJi06vIUh3X6t0vr6fRg4mUmsT73vKdxKmSHitsYULF+raa69Vbm5uzH369OmjvXv3dqlgQCqx0KI3xFoqIp0rxKfr9f2yplUyy3fE857ynYQpWGIDVqADp/n8eI68vqZVOs+JH883UssTnaUBrzBlODsdQ2PzU1NSKxPn90lEOs+JKd9JgBohWMXN4eyZXiHca8O2qSEwT6amF2CKCURDjRCQBm4NZ890x1AvjsZJpJMttWqZkYlaG6aYgNuoEQIyoLo6FEqibS8pSe3v8nrNSkc1BJmuVUMItTZwQ6au3wmPGgOQuEyOIPL6aJzCwujljFWrVlbmjeMyWWfNqLHOCeAHNI0BGZDJjqF+XfDVj52pTeDFZlQglQhCQIZkagSRX0fjxAp4R47QXyhZTGoIEISAjMpUx9BUhy4TOii3DXitTY3XX09NRrKoZQMIQkCXmBAQYklV6DKp6aQ14K1cKTlO6CZRk5EsvzajAokgCAFJMikgpIuJTSeFhVK/fqdCUCtqMhLn12ZUIBEEISAJJgaEdDC16YSajNQ5vRl182bpnHNCn2OTazvhD6Z8xghCQBJMDQipZmrgoCYjtQoLpY8+kv7u70I1nIMHh25+ru2Eu0yqUWdCRSAJXp+0MBEmLxzKRH+pEe3zfDq/frbhjnj//2SJDcBgNtVImLxwKMszpEa0Gs7T+bG2E+4xrUadmaWBJJWXh2Y1tqFGgpmF/S3azOenM6E5FP6RyZn240GNENAF1EjAD6LN0RQIhP7t59pOuMO0GnX6CAFd1Nk6TYDb4v2Mnt7nSrKjthPu6ayPH4uuAh7AaugwXSKf0bZNoAQgpJMpTe7UCAFJsmnkGLyJzyi8jFFjgOFMG/kAtMVnFOgcQQhIkqmTDQKt+IwCnSMIAUkybeRDPEyZ0h6Z4cXPKJBp9BGCK/w00sorsxvTsdteXvmMAqfL1PWbIISM8+MF2fRgR6dZAF5DZ2n4xunNMV5ftT1a05Ipiwe2fZ9PL6cNnWZp9gOQDIIQ0qptSHj0Ue9ekKMFHlOC3elli7ZyuN87zZoSRgF4j/FB6MCBA7r55pt11llnqWfPnhoxYoTef/99t4uFOEQLCQsXnpq6v5UXLsixAs+mTe4Hu7Zlc5zQ7fRySv7tNGtKGAXgTUYHob/97W+67LLL1KNHD/3ud7/Tn//8Z/3nf/6nzjzzTLeLZgyTmwNiNcfcdZf3LsixjiUQcL+mJd6Vw01eRT6WeD7fNjT7AUgfo5fYmD9/voqKirR06dLwtiFDhrhYIrOY3uk41grDd94ZunlpFEusYxk3LvS+z5gRuvi6EewSWTnclCnt4xHv59u0lawBeIvRNUK//e1vNXr0aF177bXq37+/vvGNb+ipp57q8DlNTU0KBoMRNz/yQnNAR3OYeG3V9o6Oxe2alrZlO72Wyis1bm0l8vlOdK4ck2tRAWSe0cPnc3NzJUmzZs3Stddeq/fee0933nmnlixZomnTpkV9zgMPPKC5c+e22+634fPV1aGOodG2l5RkvDgd8tMcJiYfi59WDk/m8x3PuTG9FhXAKcwjJCk7O1ujR4/Wpk2bwtt++tOf6r333tPmzZujPqepqUlNTU3h+8FgUEVFRb4LQswLAz9Lx+eb7wzgLcwjJGnQoEG68MILI7Z9/etf1/79+2M+JycnR3l5eRE3P2LqfPhZOj7f6ehUTTMb4H1Gd5a+7LLLtGvXrohtf/nLX1RcXOxSicxSXi6VlXm7CQSIJdWf71R3qqaZDfAHo2uE/uVf/kVbtmzRQw89pD179uj555/Xk08+qYqKCreLZgyvdToGEpHKz3cqa5m8MFgBQHyM7iMkSWvWrNHs2bO1e/duDRkyRLNmzdKtt94a9/NZawymMn19Mr9KRYd3Lw1WALyKztIpQhCCiWhW8TY6XgPpR2dpwKdoVvE+BisA/mF0Z2nAD9o2gXU0eokLqXcwWAHwB4IQkEbRmsDKylgSwi+8tGQJgOisbxpjHhCkS6wmMIlmFQAwhdVBqKoq1OHxiitCP6uq3C6ReQiKyeuoCczt9ckAACHWBiE6rHaOoNg1rRP4na7tSvDnnRcKTHzuAMAd1gahdEy37ycExa7rbGQRQRMA3GdtEOrsr3XbJRIUaT6LLVYTGEETXcX3DkgNa4MQ84B0LN6gSK1G56ItE0GNJLqC7x2QOtbPLJ2K6fb9qqoqVEvR3HwqKJ7eqZfZdZPHe4dk8dmBLZhZOkNYtDS2zkY2UauRPC/XSNIk4y6+d0BqWR+EEF3rxU6KHRRt6meVjot/IkPoTQkfNMm4z6bvHZAJBCG0E+/Fzsu1GolI58U/nhpJU8IHHbzNYMv3DsgU6/sI2abtulfRHk+0/4Gf+1m53R/D7d9/uurqUBiLtr2kJLNlgb+/d4BEHyGkQTw1C8n0P/BzPyu3+2O4/ftPR5OMWfz8vQMyiSBkiXibNbjYRXL7/XD795+OJhkAfkQQskS8NQtc7CK5/X64/fvbYo00AH5DHyFLJNrXhP4HkRJ5Pzrrh5Xu3w8AfpCp63f3tL0yjNJas9B2gsRYF9XCQi64p4v3/aiqOtUEmZUVes9TUWvC+QCA9KBGyHCprl2gZiF9TBrhBQBex6gxpGX+GEaapI9JI7wAAPEhCBmKyeu8x6QRXgCA+BCEDEXtgveYNsILANA5OksbqrV2oW1/Ez/WLqRjlJVbysulsjL7+mH56RwCsAs1QoaypXbBlHW0Usm2flh+PIcA7MGoMcP5eZQXo6xO8WqNCucQQLowagyS/F27QD+oEC/XqHAOAXgdQcjH6utDSyGYOtKMUVbeHx3IOQTgdQQhn/JCLYMt/aA64vUaFc4hAK+jj5APea3fhp/7QXXGa+cqFpvPIYD0oI8Qkua1WgY/94PqTDI1KiY2edp8DgF4G0HIB9peGOm34S3l5aEaoOrq0M+OFmn1QpMnAHgJQcjjol0YTe23YWJNhiniqVHxesdqADARQchwHYWHji6MidQyZAI1GV3ntSZPAPACgpDBOgsPnV0YTem3QU1GatDkCQCpRxAyVDzhwSsXRmoyUsPUJk8A8DKCkKHiCQ9euTB6JbB5gWlNngDgdaw+b6h4V5/3wmrnrYFtxoxQmDM1sHlFYSHvHQCkirVByPRFLhMJD164MHohsAEA7OOpprF58+YpEAho5syZXXodr4xgircZxCvD0k3pvA0AQCvPBKH33ntPTzzxhC6++OIuvY7XRjB1Fh68EuoAADCRJ4LQ8ePHddNNN+mpp57SmWee2eG+TU1NCgaDEbfT+WkEk9dCHQAApvFEEKqoqNDEiRNVWlra6b6VlZXKz88P34qKiiIed2sEUzqar/wU6gAAcIPxQWjFihWqra1VZWVlXPvPnj1bDQ0N4VtdXV3E424MOU9X8xXD0gEA6Bqjg1BdXZ3uvPNOPffcc8rNzY3rOTk5OcrLy4u4tZXJuVjS2XzllXmEAAAwVcBxHMftQsSyevVq/cM//IO6tV7pJTU3NysQCCgrK0tNTU0Rj0UTDAaVn5+vhoaGqKEoVWINx6+uDtUEtVVdHeoEnarfzbB0AICfZOr6bfQ8QldeeaV27NgRsW369Om64IILdM8993QagmJJ9RxCVVWnan2yskK1NK21TPFOjNgVXphHCAAAExndNNa7d29ddNFFEbdevXrprLPO0kUXXZTUa6a6v05nTV9tm6+ysqR589oHF6/MBQQAgJ8YHYRSLR39deIZuVVeLlVWSoFAaN977okMYMwFBACAO4zuI5QKp7cxbt2al/L+Ou+9J40Z0377u+9Kl1wS+nd9fSjgtG0e27cv9O9Yj9HcBQCwFX2E0iAd/XWOH4++vbHx1L83bYpda+Q4sR8jCAEAkF5WNY2lY7h5Z3P5VFVJN97Y/nmt+zAXEAAA7rEqCEmpn0Ooo3DVtk9Sq6ysU/t09nw6UAMAkD5W9RHqqI2xq0Pqo83lE2sOoZUrpWuv7fj5HQ3JBwDA7zLVR4ggpPSFjo46SXcUtpJ9HgAAfpGpIGRd01hbJi6BwWKqAABkhlWjxqLpKHSkovalvFwqK0tsCYxMzEYNAACoEcrIqK3CwtA8RfEGKxZTBQAgM6wPQqaGjlSPbgMAAO3RWfr/YwV3AADMwczSGcYK7gAA2Mf6pjEAAGAva4LQgQNulwAAAJjGmiA0fHho4sSuYMkLAAD8xZog5Dhdmyixqio02/MVV4R+djVUAQAA91kThKTkZ2dO5+zTAADAPVYFoWQnSmTJCwAA/MmaIJSVlfxEiZmYfRoAAGSeNUFo587kZ2c2dfZpAADQNdZMqPi1r3Xt+cksngoAAMxmTRBKBWafBgDAX6xpGgMAAGiLIAQAAKxFEAIAANYiCAEAAGsRhAAAgLUIQgAAwFoEIQAAYC2CEAAAsBZBCAAAWIsgBAAArEUQAgAA1iIIAQAAaxGEAACAtQhCAADAWgQhAABgLYIQAACwFkEIAABYy+ggVFlZqUsuuUS9e/dW//79NWXKFO3atcvtYgEAAJ8wOght2LBBFRUV2rJli9atW6eTJ0/q6quvVmNjo9tFAwAAPhBwHMdxuxDx+vTTT9W/f39t2LBBf//3fx91n6amJjU1NYXvB4NBFRUVqaGhQXl5eZkqKgAA6IJgMKj8/Py0X7+NrhFqq6GhQZLUt2/fmPtUVlYqPz8/fCsqKspU8QAAgMd4pkaopaVF3//+93X06FG99dZbMfejRggAAO/LVI1Q97S9copVVFRo586dHYYgScrJyVFOTk6GSgUAALzME0Hojjvu0Jo1a7Rx40YVFha6XRwAAOATRgchx3H0k5/8RKtWrVJNTY2GDBnidpEAAICPGB2EKioq9Pzzz+vVV19V7969dejQIUlSfn6+evbs6XLpAACA1xndWToQCETdvnTpUv3whz+M6zUy1dkKAACkDp2lFWoaAwAASBdPzSMEAACQSgQhAABgLYIQAACwFkEIAABYiyAEAACsRRACAADWIggBAABrEYQAAIC1CEIAAMBaBCEAAGAtghAAALAWQQgAAFiLIAQAAKxFEAIAANYiCAEAAGsRhAAAgLUIQgAAwFoEIQAAYC2CEAAAsBZBCAAAWIsgBAAArEUQAgAA1iIIAQAAaxGEAACAtQhCAADAWgQhAABgLYIQAACwFkEIAABYiyAEAACsRRACAADWIggBAABrEYQAAIC1CEIAAMBaBCEAAGAtghAAALAWQQgAAFiLIAQAAKxFEAIAANbyRBBavHixzj77bOXm5mrs2LF699133S4SAADwAeOD0IsvvqhZs2Zpzpw5qq2t1ciRI1VWVqYjR464XTQAAOBxxgehBQsW6NZbb9X06dN14YUXasmSJfrKV76ip59+2u2iAQAAj+vudgE68uWXX2rr1q2aPXt2eFtWVpZKS0u1efPmqM9pampSU1NT+H5DQ4MkKRgMprewAAAgZVqv247jpPX3GB2E/vrXv6q5uVkDBgyI2D5gwAB9+OGHUZ9TWVmpuXPnttteVFSUljICAID0+eyzz5Sfn5+21zc6CCVj9uzZmjVrVvj+0aNHVVxcrP3796f1jTRNMBhUUVGR6urqlJeX53ZxMobj5rhtwHFz3DZoaGjQ4MGD1bdv37T+HqODUL9+/dStWzcdPnw4Yvvhw4c1cODAqM/JyclRTk5Ou+35+flWfYBa5eXlcdwW4bjtwnHbxdbjzspKb3dmoztLZ2dn61vf+pbWr18f3tbS0qL169dr3LhxLpYMAAD4gdE1QpI0a9YsTZs2TaNHj9aYMWO0aNEiNTY2avr06W4XDQAAeJzxQej666/Xp59+qvvvv1+HDh3SqFGjtHbt2nYdqGPJycnRnDlzojaX+RnHzXHbgOPmuG3Acaf3uANOuselAQAAGMroPkIAAADpRBACAADWIggBAABrEYQAAIC1PBeEFi9erLPPPlu5ubkaO3as3n333Q73/81vfqMLLrhAubm5GjFihF577bWIxx3H0f33369BgwapZ8+eKi0t1e7du9N5CElJ5Lifeuopfec739GZZ56pM888U6Wlpe32/+EPf6hAIBBxu+aaa9J9GAlL5LiXLVvW7phyc3Mj9vHj+S4pKWl33IFAQBMnTgzv44XzvXHjRk2aNEkFBQUKBAJavXp1p8+pqanRN7/5TeXk5Oi8887TsmXL2u2T6P8ZmZbocb/yyiu66qqr9NWvflV5eXkaN26cXn/99Yh9HnjggXbn+4ILLkjjUSQu0eOuqamJ+jk/dOhQxH5+O9/RvruBQEDDhw8P7+OF811ZWalLLrlEvXv3Vv/+/TVlyhTt2rWr0+dl4hruqSD04osvatasWZozZ45qa2s1cuRIlZWV6ciRI1H337Rpk2688UaVl5dr27ZtmjJliqZMmaKdO3eG93n44Yf1y1/+UkuWLNE777yjXr16qaysTF988UWmDqtTiR53TU2NbrzxRlVXV2vz5s0qKirS1VdfrQMHDkTsd8011+iTTz4J31544YVMHE7cEj1uKTTz6unH9PHHH0c87sfz/corr0Qc886dO9WtWzdde+21EfuZfr4bGxs1cuRILV68OK799+7dq4kTJ2r8+PHavn27Zs6cqVtuuSUiFCTzGcq0RI9748aNuuqqq/Taa69p69atGj9+vCZNmqRt27ZF7Dd8+PCI8/3WW2+lo/hJS/S4W+3atSviuPr37x9+zI/n+9FHH4043rq6OvXt27fd99v0871hwwZVVFRoy5YtWrdunU6ePKmrr75ajY2NMZ+TsWu44yFjxoxxKioqwvebm5udgoICp7KyMur+1113nTNx4sSIbWPHjnVmzJjhOI7jtLS0OAMHDnT+4z/+I/z40aNHnZycHOeFF15IwxEkJ9Hjbuv//u//nN69ezvLly8Pb5s2bZozefLkVBc1pRI97qVLlzr5+fkxX8+W871w4UKnd+/ezvHjx8PbvHC+TyfJWbVqVYf7/OxnP3OGDx8ese366693ysrKwve7+l5mWjzHHc2FF17ozJ07N3x/zpw5zsiRI1NXsDSL57irq6sdSc7f/va3mPvYcL5XrVrlBAIBZ9++feFtXjvfjuM4R44ccSQ5GzZsiLlPpq7hnqkR+vLLL7V161aVlpaGt2VlZam0tFSbN2+O+pzNmzdH7C9JZWVl4f337t2rQ4cOReyTn5+vsWPHxnzNTEvmuNs6ceKETp482W7hupqaGvXv31/Dhg3T7bffrs8++yylZe+KZI/7+PHjKi4uVlFRkSZPnqw//elP4cdsOd9VVVW64YYb1KtXr4jtJp/vZHT2/U7Fe+kFLS0tOnbsWLvv9+7du1VQUKBzzjlHN910k/bv3+9SCVNr1KhRGjRokK666iq9/fbb4e22nO+qqiqVlpaquLg4YrvXzndDQ4Mkdbigaqau4Z4JQn/961/V3NzcbkbpAQMGtGsjbnXo0KEO92/9mchrZloyx93WPffco4KCgogPyzXXXKNf//rXWr9+vebPn68NGzZowoQJam5uTmn5k5XMcQ8bNkxPP/20Xn31VT377LNqaWnRpZdeqvr6ekl2nO93331XO3fu1C233BKx3fTznYxY3+9gMKjPP/88Jd8dL3jkkUd0/PhxXXfddeFtY8eO1bJly7R27Vo9/vjj2rt3r77zne/o2LFjLpa0awYNGqQlS5bo5Zdf1ssvv6yioiKVlJSotrZWUmr+rzTdwYMH9bvf/a7d99tr57ulpUUzZ87UZZddposuuijmfpm6hhu/xAa6Zt68eVqxYoVqamoiOg7fcMMN4X+PGDFCF198sc4991zV1NToyiuvdKOoXTZu3LiIxXgvvfRSff3rX9cTTzyhBx980MWSZU5VVZVGjBihMWPGRGz34/mG9Pzzz2vu3Ll69dVXI/rKTJgwIfzviy++WGPHjlVxcbFWrlyp8vJyN4raZcOGDdOwYcPC9y+99FJ99NFHWrhwoZ555hkXS5Y5y5cvV58+fTRlypSI7V473xUVFdq5c6cx/Zg8UyPUr18/devWTYcPH47YfvjwYQ0cODDqcwYOHNjh/q0/E3nNTEvmuFs98sgjmjdvnn7/+9/r4osv7nDfc845R/369dOePXu6XOZU6Mpxt+rRo4e+8Y1vhI/J7+e7sbFRK1asiOs/PtPOdzJifb/z8vLUs2fPlHyGTLZixQrdcsstWrlyZbvmg7b69Omj888/39PnO5oxY8aEj8nv59txHD399NOaOnWqsrOzO9zX5PN9xx13aM2aNaqurlZhYWGH+2bqGu6ZIJSdna1vfetbWr9+fXhbS0uL1q9fH1ELcLpx48ZF7C9J69atC+8/ZMgQDRw4MGKfYDCod955J+ZrZloyxy2FetI/+OCDWrt2rUaPHt3p76mvr9dnn32mQYMGpaTcXZXscZ+uublZO3bsCB+Tn8+3FBpm2tTUpJtvvrnT32Pa+U5GZ9/vVHyGTPXCCy9o+vTpeuGFFyKmSYjl+PHj+uijjzx9vqPZvn17+Jj8fL6l0KirPXv2xPWHjonn23Ec3XHHHVq1apXefPNNDRkypNPnZOwanlA3b5etWLHCycnJcZYtW+b8+c9/dm677TanT58+zqFDhxzHcZypU6c69957b3j/t99+2+nevbvzyCOPOB988IEzZ84cp0ePHs6OHTvC+8ybN8/p06eP8+qrrzr/8z//40yePNkZMmSI8/nnn2f8+GJJ9LjnzZvnZGdnOy+99JLzySefhG/Hjh1zHMdxjh075vzrv/6rs3nzZmfv3r3OG2+84Xzzm990hg4d6nzxxReuHGM0iR733Llznddff9356KOPnK1btzo33HCDk5ub6/zpT38K7+PH893q29/+tnP99de32+6V833s2DFn27ZtzrZt2xxJzoIFC5xt27Y5H3/8seM4jnPvvfc6U6dODe//v//7v85XvvIV5+6773Y++OADZ/HixU63bt2ctWvXhvfp7L00QaLH/dxzzzndu3d3Fi9eHPH9Pnr0aHifu+66y6mpqXH27t3rvP32205paanTr18/58iRIxk/vlgSPe6FCxc6q1evdnbv3u3s2LHDufPOO52srCznjTfeCO/jx/Pd6uabb3bGjh0b9TW9cL5vv/12Jz8/36mpqYn43J44cSK8j1vXcE8FIcdxnMcee8wZPHiwk52d7YwZM8bZsmVL+LHLL7/cmTZtWsT+K1eudM4//3wnOzvbGT58uPPf//3fEY+3tLQ49913nzNgwAAnJyfHufLKK51du3Zl4lASkshxFxcXO5La3ebMmeM4juOcOHHCufrqq52vfvWrTo8ePZzi4mLn1ltvNeo/i1aJHPfMmTPD+w4YMMD57ne/69TW1ka8nh/Pt+M4zocffuhIcn7/+9+3ey2vnO/W4dFtb63HOm3aNOfyyy9v95xRo0Y52dnZzjnnnOMsXbq03et29F6aINHjvvzyyzvc33FC0wgMGjTIyc7Odr72ta85119/vbNnz57MHlgnEj3u+fPnO+eee66Tm5vr9O3b1ykpKXHefPPNdq/rt/PtOKEh4T179nSefPLJqK/phfMd7ZglRXxn3bqGB/5/AQEAAKzjmT5CAAAAqUYQAgAA1iIIAQAAaxGEAACAtQhCAADAWgQhAABgLYIQAACwFkEIAABYiyAEAACsRRACAADWIggBAABrEYQAeMqnn36qgQMH6qGHHgpv27Rpk7Kzs7V+/XoXSwbAi1h0FYDnvPbaa5oyZYo2bdqkYcOGadSoUZo8ebIWLFjgdtEAeAxBCIAnVVRU6I033tDo0aO1Y8cOvffee8rJyXG7WAA8hiAEwJM+//xzXXTRRaqrq9PWrVs1YsQIt4sEwIPoIwTAkz766CMdPHhQLS0t2rdvn9vFAeBR1AgB8Jwvv/xSY8aM0ahRozRs2DAtWrRIO3bsUP/+/d0uGgCPIQgB8Jy7775bL730kv74xz/qjDPO0OWXX678/HytWbPG7aIB8BiaxgB4Sk1NjRYtWqRnnnlGeXl5ysrK0jPPPKM//OEPevzxx90uHgCPoUYIAABYixohAABgLYIQAACwFkEIAABYiyAEAACsRRACAADWIggBAABrEYQAAIC1CEIAAMBaBCEAAGAtghAAALAWQQgAAFjr/wFyKy00SNrX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6BFE4D9-D7D7-4109-B85B-5BEB81C215E6}"/>
              </a:ext>
            </a:extLst>
          </p:cNvPr>
          <p:cNvSpPr/>
          <p:nvPr/>
        </p:nvSpPr>
        <p:spPr>
          <a:xfrm>
            <a:off x="2978150" y="1416050"/>
            <a:ext cx="3727450" cy="52451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Плюсы:</a:t>
            </a:r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Объяснения «действительны» в виде инструкций: «если ваш доход увеличится на 10 %, банк одобрит кредит».</a:t>
            </a:r>
          </a:p>
          <a:p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Высокая ценность в бизнесе и здравоохранении, где важно понимать, какие изменения реально возможны.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878AE5C-2340-4FCB-93AC-F1D9FEA2728E}"/>
              </a:ext>
            </a:extLst>
          </p:cNvPr>
          <p:cNvSpPr/>
          <p:nvPr/>
        </p:nvSpPr>
        <p:spPr>
          <a:xfrm>
            <a:off x="6705600" y="1416050"/>
            <a:ext cx="3727450" cy="5245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Минусы:</a:t>
            </a:r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marL="285750" indent="-285750">
              <a:buFontTx/>
              <a:buChar char="-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Поиск может быть затратным при большом числе признаков и сложных моделях.</a:t>
            </a:r>
          </a:p>
          <a:p>
            <a:pPr marL="285750" indent="-285750">
              <a:buFontTx/>
              <a:buChar char="-"/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Найденный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контрфакт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может выходить за пределы допустимого (например, изменение пола или возраста).</a:t>
            </a:r>
          </a:p>
        </p:txBody>
      </p:sp>
    </p:spTree>
    <p:extLst>
      <p:ext uri="{BB962C8B-B14F-4D97-AF65-F5344CB8AC3E}">
        <p14:creationId xmlns:p14="http://schemas.microsoft.com/office/powerpoint/2010/main" val="416456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79999" y="415200"/>
            <a:ext cx="10892851" cy="58232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внимания (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 Visualization)</a:t>
            </a:r>
          </a:p>
        </p:txBody>
      </p:sp>
      <p:sp>
        <p:nvSpPr>
          <p:cNvPr id="2" name="AutoShape 2" descr="data:image/png;base64,iVBORw0KGgoAAAANSUhEUgAAAkIAAAGwCAYAAABFFQqPAAAAOXRFWHRTb2Z0d2FyZQBNYXRwbG90bGliIHZlcnNpb24zLjcuMSwgaHR0cHM6Ly9tYXRwbG90bGliLm9yZy/bCgiHAAAACXBIWXMAAA9hAAAPYQGoP6dpAAAvU0lEQVR4nO3dfXRU9YH/8c8ESEKRBJHykCZEVMSKCG0RFm3XoNFIKYU9uz4dpZSNSm1sZXGtcs4qsrYGXBewliPqRqA+IVXBHtZiEROoAj4Q6EKrFFyQBASsp2QgaGST+/tjfhmYZCaZmczM/d77fb/OmRPmzp3J986d4X7yfQw4juMIAADAQlluFwAAAMAtBCEAAGAtghAAALAWQQgAAFiLIAQAAKxFEAIAANYiCAEAAGt1d7sA6dbS0qKDBw+qd+/eCgQCbhcHAADEwXEcHTt2TAUFBcrKSl+9je+D0MGDB1VUVOR2MQAAQBLq6upUWFiYttf3fRDq3bu3pNAbmZeX53JpAABAPILBoIqKisLX8XTxfRBqbQ7Ly8sjCAEA4DHp7tZCZ2kAAGAtghAAALAWQQgAAFiLIAQAAKxFEAIAANYiCAEAAGsRhAAAgLUIQgAAwFoEIQAAYC2CEAAAsBZBCAAAWIsgBAAArEUQAgAA1iIIAQAAaxGEAACAtQhCAADAWgQhAABgLYIQAACwlqtBaOPGjZo0aZIKCgoUCAS0evXqmPv+6Ec/UiAQ0KJFizJWPgAA4G+uBqHGxkaNHDlSixcv7nC/VatWacuWLSooKMhQyQAAgA26u/nLJ0yYoAkTJnS4z4EDB/STn/xEr7/+uiZOnJihkgEAABu4GoQ609LSoqlTp+ruu+/W8OHD43pOU1OTmpqawveDwWC6igcAADzO6M7S8+fPV/fu3fXTn/407udUVlYqPz8/fCsqKkpjCQEAgJcZG4S2bt2qRx99VMuWLVMgEIj7ebNnz1ZDQ0P4VldXl8ZSAgAALzM2CP3hD3/QkSNHNHjwYHXv3l3du3fXxx9/rLvuuktnn312zOfl5OQoLy8v4gYAABCNsX2Epk6dqtLS0ohtZWVlmjp1qqZPn+5SqQAAgJ+4GoSOHz+uPXv2hO/v3btX27dvV9++fTV48GCdddZZEfv36NFDAwcO1LBhwzJdVAAA4EOuBqH3339f48ePD9+fNWuWJGnatGlatmyZS6UCAAC2cDUIlZSUyHGcuPfft29f+goDAACsY2xnaQAAgHQjCAEAAGsRhAAAgLUIQgAAwFoEIQAAYC2CEAAAsBZBCAAAWIsgBAAArEUQAgAA1iIIAQAAaxGEAACAtQhCAADAWgQhAABgLYIQAACwFkEIAABYiyAEAACsRRACAADWIggBAABrEYQAAIC1CEIAAMBaBCEAAGAtghAAALAWQQgAAFiLIAQAAKxFEAIAANYiCAEAAGsRhAAAgLUIQgAAwFoEIQAAYC2CEAAAsBZBCAAAWIsgBAAArEUQAgAA1iIIAQAAaxGEAACAtQhCAAAYrL5eqq4O/UTqEYQAADBUVZVUXCxdcUXoZ1WV2yXyH4IQAAAGqq+XbrtNamkJ3W9pkWbMoGYo1VwNQhs3btSkSZNUUFCgQCCg1atXhx87efKk7rnnHo0YMUK9evVSQUGBfvCDH+jgwYPuFRgAgAzZvftUCGrV3Czt2eNOefzK1SDU2NiokSNHavHixe0eO3HihGpra3XfffeptrZWr7zyinbt2qXvf//7LpQUAIDMGjpUympzle7WTTrvPHfK41fd3fzlEyZM0IQJE6I+lp+fr3Xr1kVs+9WvfqUxY8Zo//79Gjx4cCaKCACAKwoLpSefDDWHNTeHQtATT4S2I3VcDUKJamhoUCAQUJ8+fWLu09TUpKampvD9YDCYgZIBAJB65eVSWVmoOey88whB6eCZztJffPGF7rnnHt14443Ky8uLuV9lZaXy8/PDt6KiogyWEgCA1CoslEpKCEHp4okgdPLkSV133XVyHEePP/54h/vOnj1bDQ0N4VtdXV2GSgkAALzG+Kax1hD08ccf68033+ywNkiScnJylJOTk6HSAQAALzM6CLWGoN27d6u6ulpnnXWW20UCAAA+4moQOn78uPacNiHC3r17tX37dvXt21eDBg3SP/3TP6m2tlZr1qxRc3OzDh06JEnq27evsrOz3So2AADwiYDjOI5bv7ympkbjx49vt33atGl64IEHNGTIkKjPq66uVklJSVy/IxgMKj8/Xw0NDZ02qwEAADNk6vrtao1QSUmJOsphLmY0AABgAU+MGgMAAEgHghAAALAWQQgAAFiLIAQAAKxFEAIAANYiCAEAAGsRhAAAgLUIQgAAwFoEIQAAYC2CEAAAsBZBCAAAWIsgBAAArEUQAgAA1iIIAQAAaxGEAACAtQhCAADAWgQhAABgLYIQAACwFkEIAABYiyAEAACiqq+XqqtDP/2KIAQAANqpqpKKi6Urrgj9rKpyu0TpQRACAAAR6uul226TWlpC91tapBkz/FkzRBACAAARdu8+FYJaNTdLe/a4U550IggBAKxiQ7+Xrho6VMpqkxC6dZPOO8+d8qQTQQgAYA1b+r10VWGh9OSTofAjhX4+8URou98EHMdx3C5EOgWDQeXn56uhoUF5eXluFwcA4JL6+lD4Ob3Jp1s3ad8+f17gU6G+PtQcdt55mX+PMnX97p62VwYAwCAd9XshCEVXWOj/94amMQCAFWzq94L4EYQAAFbwWr8XOnVnBkEIAGCN8vJQn6Dq6tDP8nK3SxSd1zp1ezm00VkaAACDeK1Td1XVqckXs7JCtW6pCJiZun5TIwQAgEGSmczQrRoZP8xATRACAMAgiXbqdrMZzQ8zUBOEAAAwSCKdut2ukfHDSDyCEAAAhom3U7fbNTJeG4kXDRMqAgBgoHgmM2ytkWnbsTqTNTLl5VJZmXszUHcVNUIAAHiUKTUyhYVSSYn3QpBEjRAAAKqvDzUzDR3qvYu512tk3EaNEADAal6bvDAaL9fIuM3VILRx40ZNmjRJBQUFCgQCWr16dcTjjuPo/vvv16BBg9SzZ0+VlpZq9+7d7hQWAOA7bo+6gvtcDUKNjY0aOXKkFi9eHPXxhx9+WL/85S+1ZMkSvfPOO+rVq5fKysr0xRdfZLikAAA/cnvUla1MWpLD1T5CEyZM0IQJE6I+5jiOFi1apH/7t3/T5MmTJUm//vWvNWDAAK1evVo33HBD1Oc1NTWpqakpfD8YDKa+4AAAXzBh1JVt0rUkR7KM7SO0d+9eHTp0SKWlpeFt+fn5Gjt2rDZv3hzzeZWVlcrPzw/fioqKMlFcAIDBYtVAmDLqyhYmNkUaG4QOHTokSRowYEDE9gEDBoQfi2b27NlqaGgI3+rq6tJaTgCA2TrrDO2VFen9wMSmSN8Nn8/JyVFOTo7bxQAAJKizIezJDHGPVQNRVhb5GvFMXoiuGzpUCgQkxzm1LRBwtynS2BqhgQMHSpIOHz4csf3w4cPhxwAA/tBZrU2yQ9xNrIFApEDA3d9vbBAaMmSIBg4cqPXr14e3BYNBvfPOOxo3bpyLJQMApFJn/Ua60q/ED4uC+snu3ZG1QVLofLoZTF0NQsePH9f27du1fft2SaEO0tu3b9f+/fsVCAQ0c+ZM/fznP9dvf/tb7dixQz/4wQ9UUFCgKVOmuFlsAEAKdVZr05VaHTpDm8XEYOpqH6H3339f48ePD9+fNWuWJGnatGlatmyZfvazn6mxsVG33Xabjh49qm9/+9tau3atcnNz3SoyACDFOhvC3tUh7ixBYY7WYDpjRijMmhBMA47TtpLKX4LBoPLz89XQ0KC8vDy3iwMAiKKqqv3F8fTRW509Dm+pr+88mGbq+k0QAgAYobOLYzwXT/hHpq7fvhs+DwDwps6GsDPEPTWSmYbAz4wdNQYAAFIr2WkI/IwgBACABboyDYFJi6SmGkEIAAALJDsNgd9rkQhCAABYIJk5fExcJDXVCEIAANf4ucnFNMlMLmnDEiUEIQCAK/ze5GKi8nJp375Q+Ny3r/O5mEycCTrVCEIAgIzzUpOL32qtCgulkpL4hs7bsEQJQQgAkHFeaXKh1irxWiSvYWZpALCQ25Pq1deHgkXb9cP27TOntsELZfSzTF2/qRECAMuYUMvhhSYXr9RaoWuoEQIAi5hWy2Hy+mGmvVe2oUYIAJByptVyJNJxN9O8UGuFrmPRVQCwSOtw6La1HH4aDp1K5eVSWZm5tVboOmqEAMAi1HIkzuRaq1Z+G+KfSQQhALCM34dD28aEzu9eRmdpAEBGuT1030+81KE70fNOZ2kAgO9Qe5FapnV+j8Xk806NEAAgI7xUe+EVXnhPky0jNUIAAF/xSu2Fl3ih87vp553h8wCAjGDofnqYPsTf9PNOjRAAICO8UHvhVSYP8Tf9vNNHCAAQUzpGeJm8rAbSJ9HznqnrN01jAICoqqqk224LNWlkZYX+qk/FnEOFhQQgG5l63mkaAwC0U19/KgRJoZ8zZjBzMfyHIAQAhnNj+QTTR/oAqUIQAgCDuTURXetIn9OZNNIHmeP3dcwIQgBgKDebp0wf6YPMMHlG6FQhCAGAodxunmJxVn+Kt4bHln5iBCEAMJQJzVMmz0+DU+INN4nU8LgdxDOFIAQAhqJ5CvGIN9wkWsNjQhDPBIIQABiM5il0JJFwk2gNjy1BnAkVAcBwpk5EB/d1FG7afmaSWfPL9HXMUoEgBACQdGo5jTPOkI4fT+2yGkiPRMJNaw3PjBmhsBRvDY/fgzhNYwCAiH4mY8Zkdri03+epSadEm69oam2PRVcBwHL19aHQ07aJRQpdWPftS1+NQLrWM7ONHxeyzdT1mxohALBctH4mrdI5XNqWeWoygWkOkmd0EGpubtZ9992nIUOGqGfPnjr33HP14IMPyueVWACQUdGGSbdK53BpW+apcRPNjp0zOgjNnz9fjz/+uH71q1/pgw8+0Pz58/Xwww/rsccec7toAHyCC0X7fiat0j1c2pZ5atxiw/IYqWB0H6Hvfe97GjBggKpOO3v/+I//qJ49e+rZZ5+N6zXoIwQgFvqnRGrtZ9Krl9TYmJn+JlVV7Ucx2XwOUiVav6909/dKtUxdv40ePn/ppZfqySef1F/+8hedf/75+uMf/6i33npLCxYsiPmcpqYmNTU1he8Hg8FMFBWAx8Tqn1JW5p0LRaq5MUzahnlq3JDI/EK2MzoI3XvvvQoGg7rgggvUrVs3NTc36xe/+IVuuummmM+prKzU3LlzM1hKAF7EhcIcfp+nxg3JTJ5oK6P7CK1cuVLPPfecnn/+edXW1mr58uV65JFHtHz58pjPmT17thoaGsK3urq6DJYYgFfQP8Vufu8bZsvyGKlgdB+hoqIi3XvvvaqoqAhv+/nPf65nn31WH374YVyvQR8hALHQP8VONvUN8/L8QvQRknTixAlltfmTrVu3bmqJNeEFACSA/in2sa1vGM2OnTM6CE2aNEm/+MUvNHjwYA0fPlzbtm3TggUL9M///M9uFw2AT3ChsAt9w9CW0UHoscce03333acf//jHOnLkiAoKCjRjxgzdf//9bhcNAIzSumAqC6V2jE7EaMvoPkKpQB8hAH5nU5+XVKBvmDdk6vpNEALSiL/SkW5+mDjPDV7uRGwLFl0FPI7p7ZEJrNeVHBYpRSuCEJAGrKqNTGE+JKBrEg5C06ZN08aNG9NRFsA3+CsdmcLEeUDXJByEGhoaVFpaqqFDh+qhhx7SgQMH0lEuwNP4Kz210j0LsNdnGS4vD/UJqq4O/TSh46/X31PYI+EgtHr1ah04cEC33367XnzxRZ199tmaMGGCXnrpJZ08eTIdZQQ8h7/SUyfdfa380pfLpD4vfnlPYYcujxqrra3V0qVL9V//9V8644wzdPPNN+vHP/6xhg4dmqoydgmjxuAmRqZ0TbpHRGVixJVtIwcZxYZU8cSosU8++UTr1q3TunXr1K1bN333u9/Vjh07dOGFF2rhwoWpKiOQMpmurjfpr3QvSndfq3S/vo01I4m+pzShwW0JB6GTJ0/q5Zdf1ve+9z0VFxfrN7/5jWbOnKmDBw9q+fLleuONN7Ry5Ur9+7//ezrKCyTNxouS16W7r1U6X9/WkYOJvKd8J2GChIPQoEGDdOutt6q4uFjvvvuu3n//ff3oRz+KqLYaP368+vTpk8pyAl1i60XJi06vIUh3X6t0vr6fRg4mUmsT73vKdxKmSHitsYULF+raa69Vbm5uzH369OmjvXv3dqlgQCqx0KI3xFoqIp0rxKfr9f2yplUyy3fE857ynYQpWGIDVqADp/n8eI68vqZVOs+JH883UssTnaUBrzBlODsdQ2PzU1NSKxPn90lEOs+JKd9JgBohWMXN4eyZXiHca8O2qSEwT6amF2CKCURDjRCQBm4NZ890x1AvjsZJpJMttWqZkYlaG6aYgNuoEQIyoLo6FEqibS8pSe3v8nrNSkc1BJmuVUMItTZwQ6au3wmPGgOQuEyOIPL6aJzCwujljFWrVlbmjeMyWWfNqLHOCeAHNI0BGZDJjqF+XfDVj52pTeDFZlQglQhCQIZkagSRX0fjxAp4R47QXyhZTGoIEISAjMpUx9BUhy4TOii3DXitTY3XX09NRrKoZQMIQkCXmBAQYklV6DKp6aQ14K1cKTlO6CZRk5EsvzajAokgCAFJMikgpIuJTSeFhVK/fqdCUCtqMhLn12ZUIBEEISAJJgaEdDC16YSajNQ5vRl182bpnHNCn2OTazvhD6Z8xghCQBJMDQipZmrgoCYjtQoLpY8+kv7u70I1nIMHh25+ru2Eu0yqUWdCRSAJXp+0MBEmLxzKRH+pEe3zfDq/frbhjnj//2SJDcBgNtVImLxwKMszpEa0Gs7T+bG2E+4xrUadmaWBJJWXh2Y1tqFGgpmF/S3azOenM6E5FP6RyZn240GNENAF1EjAD6LN0RQIhP7t59pOuMO0GnX6CAFd1Nk6TYDb4v2Mnt7nSrKjthPu6ayPH4uuAh7AaugwXSKf0bZNoAQgpJMpTe7UCAFJsmnkGLyJzyi8jFFjgOFMG/kAtMVnFOgcQQhIkqmTDQKt+IwCnSMIAUkybeRDPEyZ0h6Z4cXPKJBp9BGCK/w00sorsxvTsdteXvmMAqfL1PWbIISM8+MF2fRgR6dZAF5DZ2n4xunNMV5ftT1a05Ipiwe2fZ9PL6cNnWZp9gOQDIIQ0qptSHj0Ue9ekKMFHlOC3elli7ZyuN87zZoSRgF4j/FB6MCBA7r55pt11llnqWfPnhoxYoTef/99t4uFOEQLCQsXnpq6v5UXLsixAs+mTe4Hu7Zlc5zQ7fRySv7tNGtKGAXgTUYHob/97W+67LLL1KNHD/3ud7/Tn//8Z/3nf/6nzjzzTLeLZgyTmwNiNcfcdZf3LsixjiUQcL+mJd6Vw01eRT6WeD7fNjT7AUgfo5fYmD9/voqKirR06dLwtiFDhrhYIrOY3uk41grDd94ZunlpFEusYxk3LvS+z5gRuvi6EewSWTnclCnt4xHv59u0lawBeIvRNUK//e1vNXr0aF177bXq37+/vvGNb+ipp57q8DlNTU0KBoMRNz/yQnNAR3OYeG3V9o6Oxe2alrZlO72Wyis1bm0l8vlOdK4ck2tRAWSe0cPnc3NzJUmzZs3Stddeq/fee0933nmnlixZomnTpkV9zgMPPKC5c+e22+634fPV1aGOodG2l5RkvDgd8tMcJiYfi59WDk/m8x3PuTG9FhXAKcwjJCk7O1ujR4/Wpk2bwtt++tOf6r333tPmzZujPqepqUlNTU3h+8FgUEVFRb4LQswLAz9Lx+eb7wzgLcwjJGnQoEG68MILI7Z9/etf1/79+2M+JycnR3l5eRE3P2LqfPhZOj7f6ehUTTMb4H1Gd5a+7LLLtGvXrohtf/nLX1RcXOxSicxSXi6VlXm7CQSIJdWf71R3qqaZDfAHo2uE/uVf/kVbtmzRQw89pD179uj555/Xk08+qYqKCreLZgyvdToGEpHKz3cqa5m8MFgBQHyM7iMkSWvWrNHs2bO1e/duDRkyRLNmzdKtt94a9/NZawymMn19Mr9KRYd3Lw1WALyKztIpQhCCiWhW8TY6XgPpR2dpwKdoVvE+BisA/mF0Z2nAD9o2gXU0eokLqXcwWAHwB4IQkEbRmsDKylgSwi+8tGQJgOisbxpjHhCkS6wmMIlmFQAwhdVBqKoq1OHxiitCP6uq3C6ReQiKyeuoCczt9ckAACHWBiE6rHaOoNg1rRP4na7tSvDnnRcKTHzuAMAd1gahdEy37ycExa7rbGQRQRMA3GdtEOrsr3XbJRIUaT6LLVYTGEETXcX3DkgNa4MQ84B0LN6gSK1G56ItE0GNJLqC7x2QOtbPLJ2K6fb9qqoqVEvR3HwqKJ7eqZfZdZPHe4dk8dmBLZhZOkNYtDS2zkY2UauRPC/XSNIk4y6+d0BqWR+EEF3rxU6KHRRt6meVjot/IkPoTQkfNMm4z6bvHZAJBCG0E+/Fzsu1GolI58U/nhpJU8IHHbzNYMv3DsgU6/sI2abtulfRHk+0/4Gf+1m53R/D7d9/uurqUBiLtr2kJLNlgb+/d4BEHyGkQTw1C8n0P/BzPyu3+2O4/ftPR5OMWfz8vQMyiSBkiXibNbjYRXL7/XD795+OJhkAfkQQskS8NQtc7CK5/X64/fvbYo00AH5DHyFLJNrXhP4HkRJ5Pzrrh5Xu3w8AfpCp63f3tL0yjNJas9B2gsRYF9XCQi64p4v3/aiqOtUEmZUVes9TUWvC+QCA9KBGyHCprl2gZiF9TBrhBQBex6gxpGX+GEaapI9JI7wAAPEhCBmKyeu8x6QRXgCA+BCEDEXtgveYNsILANA5OksbqrV2oW1/Ez/WLqRjlJVbysulsjL7+mH56RwCsAs1QoaypXbBlHW0Usm2flh+PIcA7MGoMcP5eZQXo6xO8WqNCucQQLowagyS/F27QD+oEC/XqHAOAXgdQcjH6utDSyGYOtKMUVbeHx3IOQTgdQQhn/JCLYMt/aA64vUaFc4hAK+jj5APea3fhp/7QXXGa+cqFpvPIYD0oI8Qkua1WgY/94PqTDI1KiY2edp8DgF4G0HIB9peGOm34S3l5aEaoOrq0M+OFmn1QpMnAHgJQcjjol0YTe23YWJNhiniqVHxesdqADARQchwHYWHji6MidQyZAI1GV3ntSZPAPACgpDBOgsPnV0YTem3QU1GatDkCQCpRxAyVDzhwSsXRmoyUsPUJk8A8DKCkKHiCQ9euTB6JbB5gWlNngDgdaw+b6h4V5/3wmrnrYFtxoxQmDM1sHlFYSHvHQCkirVByPRFLhMJD164MHohsAEA7OOpprF58+YpEAho5syZXXodr4xgircZxCvD0k3pvA0AQCvPBKH33ntPTzzxhC6++OIuvY7XRjB1Fh68EuoAADCRJ4LQ8ePHddNNN+mpp57SmWee2eG+TU1NCgaDEbfT+WkEk9dCHQAApvFEEKqoqNDEiRNVWlra6b6VlZXKz88P34qKiiIed2sEUzqar/wU6gAAcIPxQWjFihWqra1VZWVlXPvPnj1bDQ0N4VtdXV3E424MOU9X8xXD0gEA6Bqjg1BdXZ3uvPNOPffcc8rNzY3rOTk5OcrLy4u4tZXJuVjS2XzllXmEAAAwVcBxHMftQsSyevVq/cM//IO6tV7pJTU3NysQCCgrK0tNTU0Rj0UTDAaVn5+vhoaGqKEoVWINx6+uDtUEtVVdHeoEnarfzbB0AICfZOr6bfQ8QldeeaV27NgRsW369Om64IILdM8993QagmJJ9RxCVVWnan2yskK1NK21TPFOjNgVXphHCAAAExndNNa7d29ddNFFEbdevXrprLPO0kUXXZTUa6a6v05nTV9tm6+ysqR589oHF6/MBQQAgJ8YHYRSLR39deIZuVVeLlVWSoFAaN977okMYMwFBACAO4zuI5QKp7cxbt2al/L+Ou+9J40Z0377u+9Kl1wS+nd9fSjgtG0e27cv9O9Yj9HcBQCwFX2E0iAd/XWOH4++vbHx1L83bYpda+Q4sR8jCAEAkF5WNY2lY7h5Z3P5VFVJN97Y/nmt+zAXEAAA7rEqCEmpn0Ooo3DVtk9Sq6ysU/t09nw6UAMAkD5W9RHqqI2xq0Pqo83lE2sOoZUrpWuv7fj5HQ3JBwDA7zLVR4ggpPSFjo46SXcUtpJ9HgAAfpGpIGRd01hbJi6BwWKqAABkhlWjxqLpKHSkovalvFwqK0tsCYxMzEYNAACoEcrIqK3CwtA8RfEGKxZTBQAgM6wPQqaGjlSPbgMAAO3RWfr/YwV3AADMwczSGcYK7gAA2Mf6pjEAAGAva4LQgQNulwAAAJjGmiA0fHho4sSuYMkLAAD8xZog5Dhdmyixqio02/MVV4R+djVUAQAA91kThKTkZ2dO5+zTAADAPVYFoWQnSmTJCwAA/MmaIJSVlfxEiZmYfRoAAGSeNUFo587kZ2c2dfZpAADQNdZMqPi1r3Xt+cksngoAAMxmTRBKBWafBgDAX6xpGgMAAGiLIAQAAKxFEAIAANYiCAEAAGsRhAAAgLUIQgAAwFoEIQAAYC2CEAAAsBZBCAAAWIsgBAAArEUQAgAA1iIIAQAAaxGEAACAtQhCAADAWgQhAABgLYIQAACwFkEIAABYy+ggVFlZqUsuuUS9e/dW//79NWXKFO3atcvtYgEAAJ8wOght2LBBFRUV2rJli9atW6eTJ0/q6quvVmNjo9tFAwAAPhBwHMdxuxDx+vTTT9W/f39t2LBBf//3fx91n6amJjU1NYXvB4NBFRUVqaGhQXl5eZkqKgAA6IJgMKj8/Py0X7+NrhFqq6GhQZLUt2/fmPtUVlYqPz8/fCsqKspU8QAAgMd4pkaopaVF3//+93X06FG99dZbMfejRggAAO/LVI1Q97S9copVVFRo586dHYYgScrJyVFOTk6GSgUAALzME0Hojjvu0Jo1a7Rx40YVFha6XRwAAOATRgchx3H0k5/8RKtWrVJNTY2GDBnidpEAAICPGB2EKioq9Pzzz+vVV19V7969dejQIUlSfn6+evbs6XLpAACA1xndWToQCETdvnTpUv3whz+M6zUy1dkKAACkDp2lFWoaAwAASBdPzSMEAACQSgQhAABgLYIQAACwFkEIAABYiyAEAACsRRACAADWIggBAABrEYQAAIC1CEIAAMBaBCEAAGAtghAAALAWQQgAAFiLIAQAAKxFEAIAANYiCAEAAGsRhAAAgLUIQgAAwFoEIQAAYC2CEAAAsBZBCAAAWIsgBAAArEUQAgAA1iIIAQAAaxGEAACAtQhCAADAWgQhAABgLYIQAACwFkEIAABYiyAEAACsRRACAADWIggBAABrEYQAAIC1CEIAAMBaBCEAAGAtghAAALAWQQgAAFiLIAQAAKxFEAIAANbyRBBavHixzj77bOXm5mrs2LF699133S4SAADwAeOD0IsvvqhZs2Zpzpw5qq2t1ciRI1VWVqYjR464XTQAAOBxxgehBQsW6NZbb9X06dN14YUXasmSJfrKV76ip59+2u2iAQAAj+vudgE68uWXX2rr1q2aPXt2eFtWVpZKS0u1efPmqM9pampSU1NT+H5DQ4MkKRgMprewAAAgZVqv247jpPX3GB2E/vrXv6q5uVkDBgyI2D5gwAB9+OGHUZ9TWVmpuXPnttteVFSUljICAID0+eyzz5Sfn5+21zc6CCVj9uzZmjVrVvj+0aNHVVxcrP3796f1jTRNMBhUUVGR6urqlJeX53ZxMobj5rhtwHFz3DZoaGjQ4MGD1bdv37T+HqODUL9+/dStWzcdPnw4Yvvhw4c1cODAqM/JyclRTk5Ou+35+flWfYBa5eXlcdwW4bjtwnHbxdbjzspKb3dmoztLZ2dn61vf+pbWr18f3tbS0qL169dr3LhxLpYMAAD4gdE1QpI0a9YsTZs2TaNHj9aYMWO0aNEiNTY2avr06W4XDQAAeJzxQej666/Xp59+qvvvv1+HDh3SqFGjtHbt2nYdqGPJycnRnDlzojaX+RnHzXHbgOPmuG3Acaf3uANOuselAQAAGMroPkIAAADpRBACAADWIggBAABrEYQAAIC1PBeEFi9erLPPPlu5ubkaO3as3n333Q73/81vfqMLLrhAubm5GjFihF577bWIxx3H0f33369BgwapZ8+eKi0t1e7du9N5CElJ5Lifeuopfec739GZZ56pM888U6Wlpe32/+EPf6hAIBBxu+aaa9J9GAlL5LiXLVvW7phyc3Mj9vHj+S4pKWl33IFAQBMnTgzv44XzvXHjRk2aNEkFBQUKBAJavXp1p8+pqanRN7/5TeXk5Oi8887TsmXL2u2T6P8ZmZbocb/yyiu66qqr9NWvflV5eXkaN26cXn/99Yh9HnjggXbn+4ILLkjjUSQu0eOuqamJ+jk/dOhQxH5+O9/RvruBQEDDhw8P7+OF811ZWalLLrlEvXv3Vv/+/TVlyhTt2rWr0+dl4hruqSD04osvatasWZozZ45qa2s1cuRIlZWV6ciRI1H337Rpk2688UaVl5dr27ZtmjJliqZMmaKdO3eG93n44Yf1y1/+UkuWLNE777yjXr16qaysTF988UWmDqtTiR53TU2NbrzxRlVXV2vz5s0qKirS1VdfrQMHDkTsd8011+iTTz4J31544YVMHE7cEj1uKTTz6unH9PHHH0c87sfz/corr0Qc886dO9WtWzdde+21EfuZfr4bGxs1cuRILV68OK799+7dq4kTJ2r8+PHavn27Zs6cqVtuuSUiFCTzGcq0RI9748aNuuqqq/Taa69p69atGj9+vCZNmqRt27ZF7Dd8+PCI8/3WW2+lo/hJS/S4W+3atSviuPr37x9+zI/n+9FHH4043rq6OvXt27fd99v0871hwwZVVFRoy5YtWrdunU6ePKmrr75ajY2NMZ+TsWu44yFjxoxxKioqwvebm5udgoICp7KyMur+1113nTNx4sSIbWPHjnVmzJjhOI7jtLS0OAMHDnT+4z/+I/z40aNHnZycHOeFF15IwxEkJ9Hjbuv//u//nN69ezvLly8Pb5s2bZozefLkVBc1pRI97qVLlzr5+fkxX8+W871w4UKnd+/ezvHjx8PbvHC+TyfJWbVqVYf7/OxnP3OGDx8ese366693ysrKwve7+l5mWjzHHc2FF17ozJ07N3x/zpw5zsiRI1NXsDSL57irq6sdSc7f/va3mPvYcL5XrVrlBAIBZ9++feFtXjvfjuM4R44ccSQ5GzZsiLlPpq7hnqkR+vLLL7V161aVlpaGt2VlZam0tFSbN2+O+pzNmzdH7C9JZWVl4f337t2rQ4cOReyTn5+vsWPHxnzNTEvmuNs6ceKETp482W7hupqaGvXv31/Dhg3T7bffrs8++yylZe+KZI/7+PHjKi4uVlFRkSZPnqw//elP4cdsOd9VVVW64YYb1KtXr4jtJp/vZHT2/U7Fe+kFLS0tOnbsWLvv9+7du1VQUKBzzjlHN910k/bv3+9SCVNr1KhRGjRokK666iq9/fbb4e22nO+qqiqVlpaquLg4YrvXzndDQ4Mkdbigaqau4Z4JQn/961/V3NzcbkbpAQMGtGsjbnXo0KEO92/9mchrZloyx93WPffco4KCgogPyzXXXKNf//rXWr9+vebPn68NGzZowoQJam5uTmn5k5XMcQ8bNkxPP/20Xn31VT377LNqaWnRpZdeqvr6ekl2nO93331XO3fu1C233BKx3fTznYxY3+9gMKjPP/88Jd8dL3jkkUd0/PhxXXfddeFtY8eO1bJly7R27Vo9/vjj2rt3r77zne/o2LFjLpa0awYNGqQlS5bo5Zdf1ssvv6yioiKVlJSotrZWUmr+rzTdwYMH9bvf/a7d99tr57ulpUUzZ87UZZddposuuijmfpm6hhu/xAa6Zt68eVqxYoVqamoiOg7fcMMN4X+PGDFCF198sc4991zV1NToyiuvdKOoXTZu3LiIxXgvvfRSff3rX9cTTzyhBx980MWSZU5VVZVGjBihMWPGRGz34/mG9Pzzz2vu3Ll69dVXI/rKTJgwIfzviy++WGPHjlVxcbFWrlyp8vJyN4raZcOGDdOwYcPC9y+99FJ99NFHWrhwoZ555hkXS5Y5y5cvV58+fTRlypSI7V473xUVFdq5c6cx/Zg8UyPUr18/devWTYcPH47YfvjwYQ0cODDqcwYOHNjh/q0/E3nNTEvmuFs98sgjmjdvnn7/+9/r4osv7nDfc845R/369dOePXu6XOZU6Mpxt+rRo4e+8Y1vhI/J7+e7sbFRK1asiOs/PtPOdzJifb/z8vLUs2fPlHyGTLZixQrdcsstWrlyZbvmg7b69Omj888/39PnO5oxY8aEj8nv59txHD399NOaOnWqsrOzO9zX5PN9xx13aM2aNaqurlZhYWGH+2bqGu6ZIJSdna1vfetbWr9+fXhbS0uL1q9fH1ELcLpx48ZF7C9J69atC+8/ZMgQDRw4MGKfYDCod955J+ZrZloyxy2FetI/+OCDWrt2rUaPHt3p76mvr9dnn32mQYMGpaTcXZXscZ+uublZO3bsCB+Tn8+3FBpm2tTUpJtvvrnT32Pa+U5GZ9/vVHyGTPXCCy9o+vTpeuGFFyKmSYjl+PHj+uijjzx9vqPZvn17+Jj8fL6l0KirPXv2xPWHjonn23Ec3XHHHVq1apXefPNNDRkypNPnZOwanlA3b5etWLHCycnJcZYtW+b8+c9/dm677TanT58+zqFDhxzHcZypU6c69957b3j/t99+2+nevbvzyCOPOB988IEzZ84cp0ePHs6OHTvC+8ybN8/p06eP8+qrrzr/8z//40yePNkZMmSI8/nnn2f8+GJJ9LjnzZvnZGdnOy+99JLzySefhG/Hjh1zHMdxjh075vzrv/6rs3nzZmfv3r3OG2+84Xzzm990hg4d6nzxxReuHGM0iR733Llznddff9356KOPnK1btzo33HCDk5ub6/zpT38K7+PH893q29/+tnP99de32+6V833s2DFn27ZtzrZt2xxJzoIFC5xt27Y5H3/8seM4jnPvvfc6U6dODe//v//7v85XvvIV5+6773Y++OADZ/HixU63bt2ctWvXhvfp7L00QaLH/dxzzzndu3d3Fi9eHPH9Pnr0aHifu+66y6mpqXH27t3rvP32205paanTr18/58iRIxk/vlgSPe6FCxc6q1evdnbv3u3s2LHDufPOO52srCznjTfeCO/jx/Pd6uabb3bGjh0b9TW9cL5vv/12Jz8/36mpqYn43J44cSK8j1vXcE8FIcdxnMcee8wZPHiwk52d7YwZM8bZsmVL+LHLL7/cmTZtWsT+K1eudM4//3wnOzvbGT58uPPf//3fEY+3tLQ49913nzNgwAAnJyfHufLKK51du3Zl4lASkshxFxcXO5La3ebMmeM4juOcOHHCufrqq52vfvWrTo8ePZzi4mLn1ltvNeo/i1aJHPfMmTPD+w4YMMD57ne/69TW1ka8nh/Pt+M4zocffuhIcn7/+9+3ey2vnO/W4dFtb63HOm3aNOfyyy9v95xRo0Y52dnZzjnnnOMsXbq03et29F6aINHjvvzyyzvc33FC0wgMGjTIyc7Odr72ta85119/vbNnz57MHlgnEj3u+fPnO+eee66Tm5vr9O3b1ykpKXHefPPNdq/rt/PtOKEh4T179nSefPLJqK/phfMd7ZglRXxn3bqGB/5/AQEAAKzjmT5CAAAAqUYQAgAA1iIIAQAAaxGEAACAtQhCAADAWgQhAABgLYIQAACwFkEIAABYiyAEAACsRRACAADWIggBAABrEYQAeMqnn36qgQMH6qGHHgpv27Rpk7Kzs7V+/XoXSwbAi1h0FYDnvPbaa5oyZYo2bdqkYcOGadSoUZo8ebIWLFjgdtEAeAxBCIAnVVRU6I033tDo0aO1Y8cOvffee8rJyXG7WAA8hiAEwJM+//xzXXTRRaqrq9PWrVs1YsQIt4sEwIPoIwTAkz766CMdPHhQLS0t2rdvn9vFAeBR1AgB8Jwvv/xSY8aM0ahRozRs2DAtWrRIO3bsUP/+/d0uGgCPIQgB8Jy7775bL730kv74xz/qjDPO0OWXX678/HytWbPG7aIB8BiaxgB4Sk1NjRYtWqRnnnlGeXl5ysrK0jPPPKM//OEPevzxx90uHgCPoUYIAABYixohAABgLYIQAACwFkEIAABYiyAEAACsRRACAADWIggBAABrEYQAAIC1CEIAAMBaBCEAAGAtghAAALAWQQgAAFjr/wFyKy00SNrX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Google Shape;605;p103">
            <a:extLst>
              <a:ext uri="{FF2B5EF4-FFF2-40B4-BE49-F238E27FC236}">
                <a16:creationId xmlns:a16="http://schemas.microsoft.com/office/drawing/2014/main" id="{DACA2742-A233-46D8-B6F5-557632175C28}"/>
              </a:ext>
            </a:extLst>
          </p:cNvPr>
          <p:cNvSpPr txBox="1"/>
          <p:nvPr/>
        </p:nvSpPr>
        <p:spPr>
          <a:xfrm>
            <a:off x="391490" y="1641533"/>
            <a:ext cx="5374309" cy="368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Метод естественен для архитектур с механизмом внимания (</a:t>
            </a:r>
            <a:r>
              <a:rPr lang="ru-RU" sz="2000" dirty="0" err="1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transformers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, </a:t>
            </a:r>
            <a:r>
              <a:rPr lang="ru-RU" sz="2000" dirty="0" err="1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attention-based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 CNN):</a:t>
            </a:r>
          </a:p>
          <a:p>
            <a:pPr marL="342900" indent="-342900">
              <a:lnSpc>
                <a:spcPct val="115000"/>
              </a:lnSpc>
              <a:spcAft>
                <a:spcPts val="1333"/>
              </a:spcAft>
              <a:buFontTx/>
              <a:buChar char="-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Для текста — тепловые карты, где </a:t>
            </a:r>
            <a:r>
              <a:rPr lang="ru-RU" sz="2000" dirty="0" err="1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тёмнее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 цвет означает более высокую «весовую» оценку конкретного токена.</a:t>
            </a:r>
          </a:p>
          <a:p>
            <a:pPr marL="342900" indent="-342900">
              <a:lnSpc>
                <a:spcPct val="115000"/>
              </a:lnSpc>
              <a:spcAft>
                <a:spcPts val="1333"/>
              </a:spcAft>
              <a:buFontTx/>
              <a:buChar char="-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Для изображений — наложение карт внимания на картинку, показывающее, какие регионы «привлекают» модель.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6A4A90-9BCE-4269-91AF-C5407593C746}"/>
              </a:ext>
            </a:extLst>
          </p:cNvPr>
          <p:cNvSpPr txBox="1"/>
          <p:nvPr/>
        </p:nvSpPr>
        <p:spPr>
          <a:xfrm>
            <a:off x="479999" y="6073468"/>
            <a:ext cx="232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 </a:t>
            </a:r>
            <a:r>
              <a:rPr lang="ru-RU" dirty="0">
                <a:hlinkClick r:id="rId3"/>
              </a:rPr>
              <a:t>репозиторий</a:t>
            </a:r>
            <a:endParaRPr lang="ru-R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7133F3B-1E92-4FD7-83A8-523AA465C7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1590675"/>
            <a:ext cx="53911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023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79999" y="415200"/>
            <a:ext cx="10892851" cy="58232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Инструменты</a:t>
            </a:r>
            <a:endParaRPr lang="en-US"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AutoShape 2" descr="data:image/png;base64,iVBORw0KGgoAAAANSUhEUgAAAkIAAAGwCAYAAABFFQqPAAAAOXRFWHRTb2Z0d2FyZQBNYXRwbG90bGliIHZlcnNpb24zLjcuMSwgaHR0cHM6Ly9tYXRwbG90bGliLm9yZy/bCgiHAAAACXBIWXMAAA9hAAAPYQGoP6dpAAAvU0lEQVR4nO3dfXRU9YH/8c8ESEKRBJHykCZEVMSKCG0RFm3XoNFIKYU9uz4dpZSNSm1sZXGtcs4qsrYGXBewliPqRqA+IVXBHtZiEROoAj4Q6EKrFFyQBASsp2QgaGST+/tjfhmYZCaZmczM/d77fb/OmRPmzp3J986d4X7yfQw4juMIAADAQlluFwAAAMAtBCEAAGAtghAAALAWQQgAAFiLIAQAAKxFEAIAANYiCAEAAGt1d7sA6dbS0qKDBw+qd+/eCgQCbhcHAADEwXEcHTt2TAUFBcrKSl+9je+D0MGDB1VUVOR2MQAAQBLq6upUWFiYttf3fRDq3bu3pNAbmZeX53JpAABAPILBoIqKisLX8XTxfRBqbQ7Ly8sjCAEA4DHp7tZCZ2kAAGAtghAAALAWQQgAAFiLIAQAAKxFEAIAANYiCAEAAGsRhAAAgLUIQgAAwFoEIQAAYC2CEAAAsBZBCAAAWIsgBAAArEUQAgAA1iIIAQAAaxGEAACAtQhCAADAWgQhAABgLYIQAACwlqtBaOPGjZo0aZIKCgoUCAS0evXqmPv+6Ec/UiAQ0KJFizJWPgAA4G+uBqHGxkaNHDlSixcv7nC/VatWacuWLSooKMhQyQAAgA26u/nLJ0yYoAkTJnS4z4EDB/STn/xEr7/+uiZOnJihkgEAABu4GoQ609LSoqlTp+ruu+/W8OHD43pOU1OTmpqawveDwWC6igcAADzO6M7S8+fPV/fu3fXTn/407udUVlYqPz8/fCsqKkpjCQEAgJcZG4S2bt2qRx99VMuWLVMgEIj7ebNnz1ZDQ0P4VldXl8ZSAgAALzM2CP3hD3/QkSNHNHjwYHXv3l3du3fXxx9/rLvuuktnn312zOfl5OQoLy8v4gYAABCNsX2Epk6dqtLS0ohtZWVlmjp1qqZPn+5SqQAAgJ+4GoSOHz+uPXv2hO/v3btX27dvV9++fTV48GCdddZZEfv36NFDAwcO1LBhwzJdVAAA4EOuBqH3339f48ePD9+fNWuWJGnatGlatmyZS6UCAAC2cDUIlZSUyHGcuPfft29f+goDAACsY2xnaQAAgHQjCAEAAGsRhAAAgLUIQgAAwFoEIQAAYC2CEAAAsBZBCAAAWIsgBAAArEUQAgAA1iIIAQAAaxGEAACAtQhCAADAWgQhAABgLYIQAACwFkEIAABYiyAEAACsRRACAADWIggBAABrEYQAAIC1CEIAAMBaBCEAAGAtghAAALAWQQgAAFiLIAQAAKxFEAIAANYiCAEAAGsRhAAAgLUIQgAAwFoEIQAAYC2CEAAAsBZBCAAAWIsgBAAArEUQAgAA1iIIAQAAaxGEAACAtQhCAAAYrL5eqq4O/UTqEYQAADBUVZVUXCxdcUXoZ1WV2yXyH4IQAAAGqq+XbrtNamkJ3W9pkWbMoGYo1VwNQhs3btSkSZNUUFCgQCCg1atXhx87efKk7rnnHo0YMUK9evVSQUGBfvCDH+jgwYPuFRgAgAzZvftUCGrV3Czt2eNOefzK1SDU2NiokSNHavHixe0eO3HihGpra3XfffeptrZWr7zyinbt2qXvf//7LpQUAIDMGjpUympzle7WTTrvPHfK41fd3fzlEyZM0IQJE6I+lp+fr3Xr1kVs+9WvfqUxY8Zo//79Gjx4cCaKCACAKwoLpSefDDWHNTeHQtATT4S2I3VcDUKJamhoUCAQUJ8+fWLu09TUpKampvD9YDCYgZIBAJB65eVSWVmoOey88whB6eCZztJffPGF7rnnHt14443Ky8uLuV9lZaXy8/PDt6KiogyWEgCA1CoslEpKCEHp4okgdPLkSV133XVyHEePP/54h/vOnj1bDQ0N4VtdXV2GSgkAALzG+Kax1hD08ccf68033+ywNkiScnJylJOTk6HSAQAALzM6CLWGoN27d6u6ulpnnXWW20UCAAA+4moQOn78uPacNiHC3r17tX37dvXt21eDBg3SP/3TP6m2tlZr1qxRc3OzDh06JEnq27evsrOz3So2AADwiYDjOI5bv7ympkbjx49vt33atGl64IEHNGTIkKjPq66uVklJSVy/IxgMKj8/Xw0NDZ02qwEAADNk6vrtao1QSUmJOsphLmY0AABgAU+MGgMAAEgHghAAALAWQQgAAFiLIAQAAKxFEAIAANYiCAEAAGsRhAAAgLUIQgAAwFoEIQAAYC2CEAAAsBZBCAAAWIsgBAAArEUQAgAA1iIIAQAAaxGEAACAtQhCAADAWgQhAABgLYIQAACwFkEIAABYiyAEAACiqq+XqqtDP/2KIAQAANqpqpKKi6Urrgj9rKpyu0TpQRACAAAR6uul226TWlpC91tapBkz/FkzRBACAAARdu8+FYJaNTdLe/a4U550IggBAKxiQ7+Xrho6VMpqkxC6dZPOO8+d8qQTQQgAYA1b+r10VWGh9OSTofAjhX4+8URou98EHMdx3C5EOgWDQeXn56uhoUF5eXluFwcA4JL6+lD4Ob3Jp1s3ad8+f17gU6G+PtQcdt55mX+PMnX97p62VwYAwCAd9XshCEVXWOj/94amMQCAFWzq94L4EYQAAFbwWr8XOnVnBkEIAGCN8vJQn6Dq6tDP8nK3SxSd1zp1ezm00VkaAACDeK1Td1XVqckXs7JCtW6pCJiZun5TIwQAgEGSmczQrRoZP8xATRACAMAgiXbqdrMZzQ8zUBOEAAAwSCKdut2ukfHDSDyCEAAAhom3U7fbNTJeG4kXDRMqAgBgoHgmM2ytkWnbsTqTNTLl5VJZmXszUHcVNUIAAHiUKTUyhYVSSYn3QpBEjRAAAKqvDzUzDR3qvYu512tk3EaNEADAal6bvDAaL9fIuM3VILRx40ZNmjRJBQUFCgQCWr16dcTjjuPo/vvv16BBg9SzZ0+VlpZq9+7d7hQWAOA7bo+6gvtcDUKNjY0aOXKkFi9eHPXxhx9+WL/85S+1ZMkSvfPOO+rVq5fKysr0xRdfZLikAAA/cnvUla1MWpLD1T5CEyZM0IQJE6I+5jiOFi1apH/7t3/T5MmTJUm//vWvNWDAAK1evVo33HBD1Oc1NTWpqakpfD8YDKa+4AAAXzBh1JVt0rUkR7KM7SO0d+9eHTp0SKWlpeFt+fn5Gjt2rDZv3hzzeZWVlcrPzw/fioqKMlFcAIDBYtVAmDLqyhYmNkUaG4QOHTokSRowYEDE9gEDBoQfi2b27NlqaGgI3+rq6tJaTgCA2TrrDO2VFen9wMSmSN8Nn8/JyVFOTo7bxQAAJKizIezJDHGPVQNRVhb5GvFMXoiuGzpUCgQkxzm1LRBwtynS2BqhgQMHSpIOHz4csf3w4cPhxwAA/tBZrU2yQ9xNrIFApEDA3d9vbBAaMmSIBg4cqPXr14e3BYNBvfPOOxo3bpyLJQMApFJn/Ua60q/ED4uC+snu3ZG1QVLofLoZTF0NQsePH9f27du1fft2SaEO0tu3b9f+/fsVCAQ0c+ZM/fznP9dvf/tb7dixQz/4wQ9UUFCgKVOmuFlsAEAKdVZr05VaHTpDm8XEYOpqH6H3339f48ePD9+fNWuWJGnatGlatmyZfvazn6mxsVG33Xabjh49qm9/+9tau3atcnNz3SoyACDFOhvC3tUh7ixBYY7WYDpjRijMmhBMA47TtpLKX4LBoPLz89XQ0KC8vDy3iwMAiKKqqv3F8fTRW509Dm+pr+88mGbq+k0QAgAYobOLYzwXT/hHpq7fvhs+DwDwps6GsDPEPTWSmYbAz4wdNQYAAFIr2WkI/IwgBACABboyDYFJi6SmGkEIAAALJDsNgd9rkQhCAABYIJk5fExcJDXVCEIAANf4ucnFNMlMLmnDEiUEIQCAK/ze5GKi8nJp375Q+Ny3r/O5mEycCTrVCEIAgIzzUpOL32qtCgulkpL4hs7bsEQJQQgAkHFeaXKh1irxWiSvYWZpALCQ25Pq1deHgkXb9cP27TOntsELZfSzTF2/qRECAMuYUMvhhSYXr9RaoWuoEQIAi5hWy2Hy+mGmvVe2oUYIAJByptVyJNJxN9O8UGuFrmPRVQCwSOtw6La1HH4aDp1K5eVSWZm5tVboOmqEAMAi1HIkzuRaq1Z+G+KfSQQhALCM34dD28aEzu9eRmdpAEBGuT1030+81KE70fNOZ2kAgO9Qe5FapnV+j8Xk806NEAAgI7xUe+EVXnhPky0jNUIAAF/xSu2Fl3ih87vp553h8wCAjGDofnqYPsTf9PNOjRAAICO8UHvhVSYP8Tf9vNNHCAAQUzpGeJm8rAbSJ9HznqnrN01jAICoqqqk224LNWlkZYX+qk/FnEOFhQQgG5l63mkaAwC0U19/KgRJoZ8zZjBzMfyHIAQAhnNj+QTTR/oAqUIQAgCDuTURXetIn9OZNNIHmeP3dcwIQgBgKDebp0wf6YPMMHlG6FQhCAGAodxunmJxVn+Kt4bHln5iBCEAMJQJzVMmz0+DU+INN4nU8LgdxDOFIAQAhqJ5CvGIN9wkWsNjQhDPBIIQABiM5il0JJFwk2gNjy1BnAkVAcBwpk5EB/d1FG7afmaSWfPL9HXMUoEgBACQdGo5jTPOkI4fT+2yGkiPRMJNaw3PjBmhsBRvDY/fgzhNYwCAiH4mY8Zkdri03+epSadEm69oam2PRVcBwHL19aHQ07aJRQpdWPftS1+NQLrWM7ONHxeyzdT1mxohALBctH4mrdI5XNqWeWoygWkOkmd0EGpubtZ9992nIUOGqGfPnjr33HP14IMPyueVWACQUdGGSbdK53BpW+apcRPNjp0zOgjNnz9fjz/+uH71q1/pgw8+0Pz58/Xwww/rsccec7toAHyCC0X7fiat0j1c2pZ5atxiw/IYqWB0H6Hvfe97GjBggKpOO3v/+I//qJ49e+rZZ5+N6zXoIwQgFvqnRGrtZ9Krl9TYmJn+JlVV7Ucx2XwOUiVav6909/dKtUxdv40ePn/ppZfqySef1F/+8hedf/75+uMf/6i33npLCxYsiPmcpqYmNTU1he8Hg8FMFBWAx8Tqn1JW5p0LRaq5MUzahnlq3JDI/EK2MzoI3XvvvQoGg7rgggvUrVs3NTc36xe/+IVuuummmM+prKzU3LlzM1hKAF7EhcIcfp+nxg3JTJ5oK6P7CK1cuVLPPfecnn/+edXW1mr58uV65JFHtHz58pjPmT17thoaGsK3urq6DJYYgFfQP8Vufu8bZsvyGKlgdB+hoqIi3XvvvaqoqAhv+/nPf65nn31WH374YVyvQR8hALHQP8VONvUN8/L8QvQRknTixAlltfmTrVu3bmqJNeEFACSA/in2sa1vGM2OnTM6CE2aNEm/+MUvNHjwYA0fPlzbtm3TggUL9M///M9uFw2AT3ChsAt9w9CW0UHoscce03333acf//jHOnLkiAoKCjRjxgzdf//9bhcNAIzSumAqC6V2jE7EaMvoPkKpQB8hAH5nU5+XVKBvmDdk6vpNEALSiL/SkW5+mDjPDV7uRGwLFl0FPI7p7ZEJrNeVHBYpRSuCEJAGrKqNTGE+JKBrEg5C06ZN08aNG9NRFsA3+CsdmcLEeUDXJByEGhoaVFpaqqFDh+qhhx7SgQMH0lEuwNP4Kz210j0LsNdnGS4vD/UJqq4O/TSh46/X31PYI+EgtHr1ah04cEC33367XnzxRZ199tmaMGGCXnrpJZ08eTIdZQQ8h7/SUyfdfa380pfLpD4vfnlPYYcujxqrra3V0qVL9V//9V8644wzdPPNN+vHP/6xhg4dmqoydgmjxuAmRqZ0TbpHRGVixJVtIwcZxYZU8cSosU8++UTr1q3TunXr1K1bN333u9/Vjh07dOGFF2rhwoWpKiOQMpmurjfpr3QvSndfq3S/vo01I4m+pzShwW0JB6GTJ0/q5Zdf1ve+9z0VFxfrN7/5jWbOnKmDBw9q+fLleuONN7Ry5Ur9+7//ezrKCyTNxouS16W7r1U6X9/WkYOJvKd8J2GChIPQoEGDdOutt6q4uFjvvvuu3n//ff3oRz+KqLYaP368+vTpk8pyAl1i60XJi06vIUh3X6t0vr6fRg4mUmsT73vKdxKmSHitsYULF+raa69Vbm5uzH369OmjvXv3dqlgQCqx0KI3xFoqIp0rxKfr9f2yplUyy3fE857ynYQpWGIDVqADp/n8eI68vqZVOs+JH883UssTnaUBrzBlODsdQ2PzU1NSKxPn90lEOs+JKd9JgBohWMXN4eyZXiHca8O2qSEwT6amF2CKCURDjRCQBm4NZ890x1AvjsZJpJMttWqZkYlaG6aYgNuoEQIyoLo6FEqibS8pSe3v8nrNSkc1BJmuVUMItTZwQ6au3wmPGgOQuEyOIPL6aJzCwujljFWrVlbmjeMyWWfNqLHOCeAHNI0BGZDJjqF+XfDVj52pTeDFZlQglQhCQIZkagSRX0fjxAp4R47QXyhZTGoIEISAjMpUx9BUhy4TOii3DXitTY3XX09NRrKoZQMIQkCXmBAQYklV6DKp6aQ14K1cKTlO6CZRk5EsvzajAokgCAFJMikgpIuJTSeFhVK/fqdCUCtqMhLn12ZUIBEEISAJJgaEdDC16YSajNQ5vRl182bpnHNCn2OTazvhD6Z8xghCQBJMDQipZmrgoCYjtQoLpY8+kv7u70I1nIMHh25+ru2Eu0yqUWdCRSAJXp+0MBEmLxzKRH+pEe3zfDq/frbhjnj//2SJDcBgNtVImLxwKMszpEa0Gs7T+bG2E+4xrUadmaWBJJWXh2Y1tqFGgpmF/S3azOenM6E5FP6RyZn240GNENAF1EjAD6LN0RQIhP7t59pOuMO0GnX6CAFd1Nk6TYDb4v2Mnt7nSrKjthPu6ayPH4uuAh7AaugwXSKf0bZNoAQgpJMpTe7UCAFJsmnkGLyJzyi8jFFjgOFMG/kAtMVnFOgcQQhIkqmTDQKt+IwCnSMIAUkybeRDPEyZ0h6Z4cXPKJBp9BGCK/w00sorsxvTsdteXvmMAqfL1PWbIISM8+MF2fRgR6dZAF5DZ2n4xunNMV5ftT1a05Ipiwe2fZ9PL6cNnWZp9gOQDIIQ0qptSHj0Ue9ekKMFHlOC3elli7ZyuN87zZoSRgF4j/FB6MCBA7r55pt11llnqWfPnhoxYoTef/99t4uFOEQLCQsXnpq6v5UXLsixAs+mTe4Hu7Zlc5zQ7fRySv7tNGtKGAXgTUYHob/97W+67LLL1KNHD/3ud7/Tn//8Z/3nf/6nzjzzTLeLZgyTmwNiNcfcdZf3LsixjiUQcL+mJd6Vw01eRT6WeD7fNjT7AUgfo5fYmD9/voqKirR06dLwtiFDhrhYIrOY3uk41grDd94ZunlpFEusYxk3LvS+z5gRuvi6EewSWTnclCnt4xHv59u0lawBeIvRNUK//e1vNXr0aF177bXq37+/vvGNb+ipp57q8DlNTU0KBoMRNz/yQnNAR3OYeG3V9o6Oxe2alrZlO72Wyis1bm0l8vlOdK4ck2tRAWSe0cPnc3NzJUmzZs3Stddeq/fee0933nmnlixZomnTpkV9zgMPPKC5c+e22+634fPV1aGOodG2l5RkvDgd8tMcJiYfi59WDk/m8x3PuTG9FhXAKcwjJCk7O1ujR4/Wpk2bwtt++tOf6r333tPmzZujPqepqUlNTU3h+8FgUEVFRb4LQswLAz9Lx+eb7wzgLcwjJGnQoEG68MILI7Z9/etf1/79+2M+JycnR3l5eRE3P2LqfPhZOj7f6ehUTTMb4H1Gd5a+7LLLtGvXrohtf/nLX1RcXOxSicxSXi6VlXm7CQSIJdWf71R3qqaZDfAHo2uE/uVf/kVbtmzRQw89pD179uj555/Xk08+qYqKCreLZgyvdToGEpHKz3cqa5m8MFgBQHyM7iMkSWvWrNHs2bO1e/duDRkyRLNmzdKtt94a9/NZawymMn19Mr9KRYd3Lw1WALyKztIpQhCCiWhW8TY6XgPpR2dpwKdoVvE+BisA/mF0Z2nAD9o2gXU0eokLqXcwWAHwB4IQkEbRmsDKylgSwi+8tGQJgOisbxpjHhCkS6wmMIlmFQAwhdVBqKoq1OHxiitCP6uq3C6ReQiKyeuoCczt9ckAACHWBiE6rHaOoNg1rRP4na7tSvDnnRcKTHzuAMAd1gahdEy37ycExa7rbGQRQRMA3GdtEOrsr3XbJRIUaT6LLVYTGEETXcX3DkgNa4MQ84B0LN6gSK1G56ItE0GNJLqC7x2QOtbPLJ2K6fb9qqoqVEvR3HwqKJ7eqZfZdZPHe4dk8dmBLZhZOkNYtDS2zkY2UauRPC/XSNIk4y6+d0BqWR+EEF3rxU6KHRRt6meVjot/IkPoTQkfNMm4z6bvHZAJBCG0E+/Fzsu1GolI58U/nhpJU8IHHbzNYMv3DsgU6/sI2abtulfRHk+0/4Gf+1m53R/D7d9/uurqUBiLtr2kJLNlgb+/d4BEHyGkQTw1C8n0P/BzPyu3+2O4/ftPR5OMWfz8vQMyiSBkiXibNbjYRXL7/XD795+OJhkAfkQQskS8NQtc7CK5/X64/fvbYo00AH5DHyFLJNrXhP4HkRJ5Pzrrh5Xu3w8AfpCp63f3tL0yjNJas9B2gsRYF9XCQi64p4v3/aiqOtUEmZUVes9TUWvC+QCA9KBGyHCprl2gZiF9TBrhBQBex6gxpGX+GEaapI9JI7wAAPEhCBmKyeu8x6QRXgCA+BCEDEXtgveYNsILANA5OksbqrV2oW1/Ez/WLqRjlJVbysulsjL7+mH56RwCsAs1QoaypXbBlHW0Usm2flh+PIcA7MGoMcP5eZQXo6xO8WqNCucQQLowagyS/F27QD+oEC/XqHAOAXgdQcjH6utDSyGYOtKMUVbeHx3IOQTgdQQhn/JCLYMt/aA64vUaFc4hAK+jj5APea3fhp/7QXXGa+cqFpvPIYD0oI8Qkua1WgY/94PqTDI1KiY2edp8DgF4G0HIB9peGOm34S3l5aEaoOrq0M+OFmn1QpMnAHgJQcjjol0YTe23YWJNhiniqVHxesdqADARQchwHYWHji6MidQyZAI1GV3ntSZPAPACgpDBOgsPnV0YTem3QU1GatDkCQCpRxAyVDzhwSsXRmoyUsPUJk8A8DKCkKHiCQ9euTB6JbB5gWlNngDgdaw+b6h4V5/3wmrnrYFtxoxQmDM1sHlFYSHvHQCkirVByPRFLhMJD164MHohsAEA7OOpprF58+YpEAho5syZXXodr4xgircZxCvD0k3pvA0AQCvPBKH33ntPTzzxhC6++OIuvY7XRjB1Fh68EuoAADCRJ4LQ8ePHddNNN+mpp57SmWee2eG+TU1NCgaDEbfT+WkEk9dCHQAApvFEEKqoqNDEiRNVWlra6b6VlZXKz88P34qKiiIed2sEUzqar/wU6gAAcIPxQWjFihWqra1VZWVlXPvPnj1bDQ0N4VtdXV3E424MOU9X8xXD0gEA6Bqjg1BdXZ3uvPNOPffcc8rNzY3rOTk5OcrLy4u4tZXJuVjS2XzllXmEAAAwVcBxHMftQsSyevVq/cM//IO6tV7pJTU3NysQCCgrK0tNTU0Rj0UTDAaVn5+vhoaGqKEoVWINx6+uDtUEtVVdHeoEnarfzbB0AICfZOr6bfQ8QldeeaV27NgRsW369Om64IILdM8993QagmJJ9RxCVVWnan2yskK1NK21TPFOjNgVXphHCAAAExndNNa7d29ddNFFEbdevXrprLPO0kUXXZTUa6a6v05nTV9tm6+ysqR589oHF6/MBQQAgJ8YHYRSLR39deIZuVVeLlVWSoFAaN977okMYMwFBACAO4zuI5QKp7cxbt2al/L+Ou+9J40Z0377u+9Kl1wS+nd9fSjgtG0e27cv9O9Yj9HcBQCwFX2E0iAd/XWOH4++vbHx1L83bYpda+Q4sR8jCAEAkF5WNY2lY7h5Z3P5VFVJN97Y/nmt+zAXEAAA7rEqCEmpn0Ooo3DVtk9Sq6ysU/t09nw6UAMAkD5W9RHqqI2xq0Pqo83lE2sOoZUrpWuv7fj5HQ3JBwDA7zLVR4ggpPSFjo46SXcUtpJ9HgAAfpGpIGRd01hbJi6BwWKqAABkhlWjxqLpKHSkovalvFwqK0tsCYxMzEYNAACoEcrIqK3CwtA8RfEGKxZTBQAgM6wPQqaGjlSPbgMAAO3RWfr/YwV3AADMwczSGcYK7gAA2Mf6pjEAAGAva4LQgQNulwAAAJjGmiA0fHho4sSuYMkLAAD8xZog5Dhdmyixqio02/MVV4R+djVUAQAA91kThKTkZ2dO5+zTAADAPVYFoWQnSmTJCwAA/MmaIJSVlfxEiZmYfRoAAGSeNUFo587kZ2c2dfZpAADQNdZMqPi1r3Xt+cksngoAAMxmTRBKBWafBgDAX6xpGgMAAGiLIAQAAKxFEAIAANYiCAEAAGsRhAAAgLUIQgAAwFoEIQAAYC2CEAAAsBZBCAAAWIsgBAAArEUQAgAA1iIIAQAAaxGEAACAtQhCAADAWgQhAABgLYIQAACwFkEIAABYy+ggVFlZqUsuuUS9e/dW//79NWXKFO3atcvtYgEAAJ8wOght2LBBFRUV2rJli9atW6eTJ0/q6quvVmNjo9tFAwAAPhBwHMdxuxDx+vTTT9W/f39t2LBBf//3fx91n6amJjU1NYXvB4NBFRUVqaGhQXl5eZkqKgAA6IJgMKj8/Py0X7+NrhFqq6GhQZLUt2/fmPtUVlYqPz8/fCsqKspU8QAAgMd4pkaopaVF3//+93X06FG99dZbMfejRggAAO/LVI1Q97S9copVVFRo586dHYYgScrJyVFOTk6GSgUAALzME0Hojjvu0Jo1a7Rx40YVFha6XRwAAOATRgchx3H0k5/8RKtWrVJNTY2GDBnidpEAAICPGB2EKioq9Pzzz+vVV19V7969dejQIUlSfn6+evbs6XLpAACA1xndWToQCETdvnTpUv3whz+M6zUy1dkKAACkDp2lFWoaAwAASBdPzSMEAACQSgQhAABgLYIQAACwFkEIAABYiyAEAACsRRACAADWIggBAABrEYQAAIC1CEIAAMBaBCEAAGAtghAAALAWQQgAAFiLIAQAAKxFEAIAANYiCAEAAGsRhAAAgLUIQgAAwFoEIQAAYC2CEAAAsBZBCAAAWIsgBAAArEUQAgAA1iIIAQAAaxGEAACAtQhCAADAWgQhAABgLYIQAACwFkEIAABYiyAEAACsRRACAADWIggBAABrEYQAAIC1CEIAAMBaBCEAAGAtghAAALAWQQgAAFiLIAQAAKxFEAIAANbyRBBavHixzj77bOXm5mrs2LF699133S4SAADwAeOD0IsvvqhZs2Zpzpw5qq2t1ciRI1VWVqYjR464XTQAAOBxxgehBQsW6NZbb9X06dN14YUXasmSJfrKV76ip59+2u2iAQAAj+vudgE68uWXX2rr1q2aPXt2eFtWVpZKS0u1efPmqM9pampSU1NT+H5DQ4MkKRgMprewAAAgZVqv247jpPX3GB2E/vrXv6q5uVkDBgyI2D5gwAB9+OGHUZ9TWVmpuXPnttteVFSUljICAID0+eyzz5Sfn5+21zc6CCVj9uzZmjVrVvj+0aNHVVxcrP3796f1jTRNMBhUUVGR6urqlJeX53ZxMobj5rhtwHFz3DZoaGjQ4MGD1bdv37T+HqODUL9+/dStWzcdPnw4Yvvhw4c1cODAqM/JyclRTk5Ou+35+flWfYBa5eXlcdwW4bjtwnHbxdbjzspKb3dmoztLZ2dn61vf+pbWr18f3tbS0qL169dr3LhxLpYMAAD4gdE1QpI0a9YsTZs2TaNHj9aYMWO0aNEiNTY2avr06W4XDQAAeJzxQej666/Xp59+qvvvv1+HDh3SqFGjtHbt2nYdqGPJycnRnDlzojaX+RnHzXHbgOPmuG3Acaf3uANOuselAQAAGMroPkIAAADpRBACAADWIggBAABrEYQAAIC1PBeEFi9erLPPPlu5ubkaO3as3n333Q73/81vfqMLLrhAubm5GjFihF577bWIxx3H0f33369BgwapZ8+eKi0t1e7du9N5CElJ5Lifeuopfec739GZZ56pM888U6Wlpe32/+EPf6hAIBBxu+aaa9J9GAlL5LiXLVvW7phyc3Mj9vHj+S4pKWl33IFAQBMnTgzv44XzvXHjRk2aNEkFBQUKBAJavXp1p8+pqanRN7/5TeXk5Oi8887TsmXL2u2T6P8ZmZbocb/yyiu66qqr9NWvflV5eXkaN26cXn/99Yh9HnjggXbn+4ILLkjjUSQu0eOuqamJ+jk/dOhQxH5+O9/RvruBQEDDhw8P7+OF811ZWalLLrlEvXv3Vv/+/TVlyhTt2rWr0+dl4hruqSD04osvatasWZozZ45qa2s1cuRIlZWV6ciRI1H337Rpk2688UaVl5dr27ZtmjJliqZMmaKdO3eG93n44Yf1y1/+UkuWLNE777yjXr16qaysTF988UWmDqtTiR53TU2NbrzxRlVXV2vz5s0qKirS1VdfrQMHDkTsd8011+iTTz4J31544YVMHE7cEj1uKTTz6unH9PHHH0c87sfz/corr0Qc886dO9WtWzdde+21EfuZfr4bGxs1cuRILV68OK799+7dq4kTJ2r8+PHavn27Zs6cqVtuuSUiFCTzGcq0RI9748aNuuqqq/Taa69p69atGj9+vCZNmqRt27ZF7Dd8+PCI8/3WW2+lo/hJS/S4W+3atSviuPr37x9+zI/n+9FHH4043rq6OvXt27fd99v0871hwwZVVFRoy5YtWrdunU6ePKmrr75ajY2NMZ+TsWu44yFjxoxxKioqwvebm5udgoICp7KyMur+1113nTNx4sSIbWPHjnVmzJjhOI7jtLS0OAMHDnT+4z/+I/z40aNHnZycHOeFF15IwxEkJ9Hjbuv//u//nN69ezvLly8Pb5s2bZozefLkVBc1pRI97qVLlzr5+fkxX8+W871w4UKnd+/ezvHjx8PbvHC+TyfJWbVqVYf7/OxnP3OGDx8ese366693ysrKwve7+l5mWjzHHc2FF17ozJ07N3x/zpw5zsiRI1NXsDSL57irq6sdSc7f/va3mPvYcL5XrVrlBAIBZ9++feFtXjvfjuM4R44ccSQ5GzZsiLlPpq7hnqkR+vLLL7V161aVlpaGt2VlZam0tFSbN2+O+pzNmzdH7C9JZWVl4f337t2rQ4cOReyTn5+vsWPHxnzNTEvmuNs6ceKETp482W7hupqaGvXv31/Dhg3T7bffrs8++yylZe+KZI/7+PHjKi4uVlFRkSZPnqw//elP4cdsOd9VVVW64YYb1KtXr4jtJp/vZHT2/U7Fe+kFLS0tOnbsWLvv9+7du1VQUKBzzjlHN910k/bv3+9SCVNr1KhRGjRokK666iq9/fbb4e22nO+qqiqVlpaquLg4YrvXzndDQ4Mkdbigaqau4Z4JQn/961/V3NzcbkbpAQMGtGsjbnXo0KEO92/9mchrZloyx93WPffco4KCgogPyzXXXKNf//rXWr9+vebPn68NGzZowoQJam5uTmn5k5XMcQ8bNkxPP/20Xn31VT377LNqaWnRpZdeqvr6ekl2nO93331XO3fu1C233BKx3fTznYxY3+9gMKjPP/88Jd8dL3jkkUd0/PhxXXfddeFtY8eO1bJly7R27Vo9/vjj2rt3r77zne/o2LFjLpa0awYNGqQlS5bo5Zdf1ssvv6yioiKVlJSotrZWUmr+rzTdwYMH9bvf/a7d99tr57ulpUUzZ87UZZddposuuijmfpm6hhu/xAa6Zt68eVqxYoVqamoiOg7fcMMN4X+PGDFCF198sc4991zV1NToyiuvdKOoXTZu3LiIxXgvvfRSff3rX9cTTzyhBx980MWSZU5VVZVGjBihMWPGRGz34/mG9Pzzz2vu3Ll69dVXI/rKTJgwIfzviy++WGPHjlVxcbFWrlyp8vJyN4raZcOGDdOwYcPC9y+99FJ99NFHWrhwoZ555hkXS5Y5y5cvV58+fTRlypSI7V473xUVFdq5c6cx/Zg8UyPUr18/devWTYcPH47YfvjwYQ0cODDqcwYOHNjh/q0/E3nNTEvmuFs98sgjmjdvnn7/+9/r4osv7nDfc845R/369dOePXu6XOZU6Mpxt+rRo4e+8Y1vhI/J7+e7sbFRK1asiOs/PtPOdzJifb/z8vLUs2fPlHyGTLZixQrdcsstWrlyZbvmg7b69Omj888/39PnO5oxY8aEj8nv59txHD399NOaOnWqsrOzO9zX5PN9xx13aM2aNaqurlZhYWGH+2bqGu6ZIJSdna1vfetbWr9+fXhbS0uL1q9fH1ELcLpx48ZF7C9J69atC+8/ZMgQDRw4MGKfYDCod955J+ZrZloyxy2FetI/+OCDWrt2rUaPHt3p76mvr9dnn32mQYMGpaTcXZXscZ+uublZO3bsCB+Tn8+3FBpm2tTUpJtvvrnT32Pa+U5GZ9/vVHyGTPXCCy9o+vTpeuGFFyKmSYjl+PHj+uijjzx9vqPZvn17+Jj8fL6l0KirPXv2xPWHjonn23Ec3XHHHVq1apXefPNNDRkypNPnZOwanlA3b5etWLHCycnJcZYtW+b8+c9/dm677TanT58+zqFDhxzHcZypU6c69957b3j/t99+2+nevbvzyCOPOB988IEzZ84cp0ePHs6OHTvC+8ybN8/p06eP8+qrrzr/8z//40yePNkZMmSI8/nnn2f8+GJJ9LjnzZvnZGdnOy+99JLzySefhG/Hjh1zHMdxjh075vzrv/6rs3nzZmfv3r3OG2+84Xzzm990hg4d6nzxxReuHGM0iR733Llznddff9356KOPnK1btzo33HCDk5ub6/zpT38K7+PH893q29/+tnP99de32+6V833s2DFn27ZtzrZt2xxJzoIFC5xt27Y5H3/8seM4jnPvvfc6U6dODe//v//7v85XvvIV5+6773Y++OADZ/HixU63bt2ctWvXhvfp7L00QaLH/dxzzzndu3d3Fi9eHPH9Pnr0aHifu+66y6mpqXH27t3rvP32205paanTr18/58iRIxk/vlgSPe6FCxc6q1evdnbv3u3s2LHDufPOO52srCznjTfeCO/jx/Pd6uabb3bGjh0b9TW9cL5vv/12Jz8/36mpqYn43J44cSK8j1vXcE8FIcdxnMcee8wZPHiwk52d7YwZM8bZsmVL+LHLL7/cmTZtWsT+K1eudM4//3wnOzvbGT58uPPf//3fEY+3tLQ49913nzNgwAAnJyfHufLKK51du3Zl4lASkshxFxcXO5La3ebMmeM4juOcOHHCufrqq52vfvWrTo8ePZzi4mLn1ltvNeo/i1aJHPfMmTPD+w4YMMD57ne/69TW1ka8nh/Pt+M4zocffuhIcn7/+9+3ey2vnO/W4dFtb63HOm3aNOfyyy9v95xRo0Y52dnZzjnnnOMsXbq03et29F6aINHjvvzyyzvc33FC0wgMGjTIyc7Odr72ta85119/vbNnz57MHlgnEj3u+fPnO+eee66Tm5vr9O3b1ykpKXHefPPNdq/rt/PtOKEh4T179nSefPLJqK/phfMd7ZglRXxn3bqGB/5/AQEAAKzjmT5CAAAAqUYQAgAA1iIIAQAAaxGEAACAtQhCAADAWgQhAABgLYIQAACwFkEIAABYiyAEAACsRRACAADWIggBAABrEYQAeMqnn36qgQMH6qGHHgpv27Rpk7Kzs7V+/XoXSwbAi1h0FYDnvPbaa5oyZYo2bdqkYcOGadSoUZo8ebIWLFjgdtEAeAxBCIAnVVRU6I033tDo0aO1Y8cOvffee8rJyXG7WAA8hiAEwJM+//xzXXTRRaqrq9PWrVs1YsQIt4sEwIPoIwTAkz766CMdPHhQLS0t2rdvn9vFAeBR1AgB8Jwvv/xSY8aM0ahRozRs2DAtWrRIO3bsUP/+/d0uGgCPIQgB8Jy7775bL730kv74xz/qjDPO0OWXX678/HytWbPG7aIB8BiaxgB4Sk1NjRYtWqRnnnlGeXl5ysrK0jPPPKM//OEPevzxx90uHgCPoUYIAABYixohAABgLYIQAACwFkEIAABYiyAEAACsRRACAADWIggBAABrEYQAAIC1CEIAAMBaBCEAAGAtghAAALAWQQgAAFjr/wFyKy00SNrX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Google Shape;605;p103">
            <a:extLst>
              <a:ext uri="{FF2B5EF4-FFF2-40B4-BE49-F238E27FC236}">
                <a16:creationId xmlns:a16="http://schemas.microsoft.com/office/drawing/2014/main" id="{DACA2742-A233-46D8-B6F5-557632175C28}"/>
              </a:ext>
            </a:extLst>
          </p:cNvPr>
          <p:cNvSpPr txBox="1"/>
          <p:nvPr/>
        </p:nvSpPr>
        <p:spPr>
          <a:xfrm>
            <a:off x="391490" y="1641533"/>
            <a:ext cx="5374309" cy="1749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>
              <a:lnSpc>
                <a:spcPct val="115000"/>
              </a:lnSpc>
              <a:spcAft>
                <a:spcPts val="1333"/>
              </a:spcAft>
              <a:buAutoNum type="arabicPeriod"/>
            </a:pP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  <a:hlinkClick r:id="rId3"/>
              </a:rPr>
              <a:t>BertViz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 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и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  <a:hlinkClick r:id="rId4"/>
              </a:rPr>
              <a:t>AllenNLP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 Interpret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 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для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NLP</a:t>
            </a:r>
            <a:endParaRPr lang="ru-RU" sz="2000" b="1" dirty="0">
              <a:latin typeface="Verdana" panose="020B0604030504040204" pitchFamily="34" charset="0"/>
              <a:ea typeface="Verdana" panose="020B0604030504040204" pitchFamily="34" charset="0"/>
              <a:cs typeface="Montserrat"/>
              <a:sym typeface="Montserrat"/>
            </a:endParaRPr>
          </a:p>
          <a:p>
            <a:pPr marL="457200" indent="-457200">
              <a:lnSpc>
                <a:spcPct val="115000"/>
              </a:lnSpc>
              <a:spcAft>
                <a:spcPts val="1333"/>
              </a:spcAft>
              <a:buAutoNum type="arabicPeriod"/>
            </a:pPr>
            <a:r>
              <a:rPr lang="ru-RU" sz="2000" b="1" dirty="0" err="1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  <a:hlinkClick r:id="rId5"/>
              </a:rPr>
              <a:t>Grad</a:t>
            </a: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  <a:hlinkClick r:id="rId5"/>
              </a:rPr>
              <a:t>-CAM</a:t>
            </a: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 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и</a:t>
            </a: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 </a:t>
            </a:r>
            <a:r>
              <a:rPr lang="ru-RU" sz="2000" b="1" dirty="0" err="1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  <a:hlinkClick r:id="rId6"/>
              </a:rPr>
              <a:t>Score</a:t>
            </a: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  <a:hlinkClick r:id="rId6"/>
              </a:rPr>
              <a:t>-CAM</a:t>
            </a: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 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для визуализации внимания в </a:t>
            </a: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CNN</a:t>
            </a:r>
          </a:p>
        </p:txBody>
      </p:sp>
      <p:pic>
        <p:nvPicPr>
          <p:cNvPr id="6146" name="Picture 2" descr="neuron view">
            <a:extLst>
              <a:ext uri="{FF2B5EF4-FFF2-40B4-BE49-F238E27FC236}">
                <a16:creationId xmlns:a16="http://schemas.microsoft.com/office/drawing/2014/main" id="{9ECFDFAF-B563-4787-8197-C7CF4F17BB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28650"/>
            <a:ext cx="5914772" cy="292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isualization">
            <a:extLst>
              <a:ext uri="{FF2B5EF4-FFF2-40B4-BE49-F238E27FC236}">
                <a16:creationId xmlns:a16="http://schemas.microsoft.com/office/drawing/2014/main" id="{A8CD3EDB-9F32-4B39-8D56-7A997C0A8FE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4446588"/>
            <a:ext cx="64770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417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79999" y="415200"/>
            <a:ext cx="11083351" cy="58232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внимания (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 Visualization)</a:t>
            </a:r>
          </a:p>
        </p:txBody>
      </p:sp>
      <p:sp>
        <p:nvSpPr>
          <p:cNvPr id="2" name="AutoShape 2" descr="data:image/png;base64,iVBORw0KGgoAAAANSUhEUgAAAkIAAAGwCAYAAABFFQqPAAAAOXRFWHRTb2Z0d2FyZQBNYXRwbG90bGliIHZlcnNpb24zLjcuMSwgaHR0cHM6Ly9tYXRwbG90bGliLm9yZy/bCgiHAAAACXBIWXMAAA9hAAAPYQGoP6dpAAAvU0lEQVR4nO3dfXRU9YH/8c8ESEKRBJHykCZEVMSKCG0RFm3XoNFIKYU9uz4dpZSNSm1sZXGtcs4qsrYGXBewliPqRqA+IVXBHtZiEROoAj4Q6EKrFFyQBASsp2QgaGST+/tjfhmYZCaZmczM/d77fb/OmRPmzp3J986d4X7yfQw4juMIAADAQlluFwAAAMAtBCEAAGAtghAAALAWQQgAAFiLIAQAAKxFEAIAANYiCAEAAGt1d7sA6dbS0qKDBw+qd+/eCgQCbhcHAADEwXEcHTt2TAUFBcrKSl+9je+D0MGDB1VUVOR2MQAAQBLq6upUWFiYttf3fRDq3bu3pNAbmZeX53JpAABAPILBoIqKisLX8XTxfRBqbQ7Ly8sjCAEA4DHp7tZCZ2kAAGAtghAAALAWQQgAAFiLIAQAAKxFEAIAANYiCAEAAGsRhAAAgLUIQgAAwFoEIQAAYC2CEAAAsBZBCAAAWIsgBAAArEUQAgAA1iIIAQAAaxGEAACAtQhCAADAWgQhAABgLYIQAACwlqtBaOPGjZo0aZIKCgoUCAS0evXqmPv+6Ec/UiAQ0KJFizJWPgAA4G+uBqHGxkaNHDlSixcv7nC/VatWacuWLSooKMhQyQAAgA26u/nLJ0yYoAkTJnS4z4EDB/STn/xEr7/+uiZOnJihkgEAABu4GoQ609LSoqlTp+ruu+/W8OHD43pOU1OTmpqawveDwWC6igcAADzO6M7S8+fPV/fu3fXTn/407udUVlYqPz8/fCsqKkpjCQEAgJcZG4S2bt2qRx99VMuWLVMgEIj7ebNnz1ZDQ0P4VldXl8ZSAgAALzM2CP3hD3/QkSNHNHjwYHXv3l3du3fXxx9/rLvuuktnn312zOfl5OQoLy8v4gYAABCNsX2Epk6dqtLS0ohtZWVlmjp1qqZPn+5SqQAAgJ+4GoSOHz+uPXv2hO/v3btX27dvV9++fTV48GCdddZZEfv36NFDAwcO1LBhwzJdVAAA4EOuBqH3339f48ePD9+fNWuWJGnatGlatmyZS6UCAAC2cDUIlZSUyHGcuPfft29f+goDAACsY2xnaQAAgHQjCAEAAGsRhAAAgLUIQgAAwFoEIQAAYC2CEAAAsBZBCAAAWIsgBAAArEUQAgAA1iIIAQAAaxGEAACAtQhCAADAWgQhAABgLYIQAACwFkEIAABYiyAEAACsRRACAADWIggBAABrEYQAAIC1CEIAAMBaBCEAAGAtghAAALAWQQgAAFiLIAQAAKxFEAIAANYiCAEAAGsRhAAAgLUIQgAAwFoEIQAAYC2CEAAAsBZBCAAAWIsgBAAArEUQAgAA1iIIAQAAaxGEAACAtQhCAAAYrL5eqq4O/UTqEYQAADBUVZVUXCxdcUXoZ1WV2yXyH4IQAAAGqq+XbrtNamkJ3W9pkWbMoGYo1VwNQhs3btSkSZNUUFCgQCCg1atXhx87efKk7rnnHo0YMUK9evVSQUGBfvCDH+jgwYPuFRgAgAzZvftUCGrV3Czt2eNOefzK1SDU2NiokSNHavHixe0eO3HihGpra3XfffeptrZWr7zyinbt2qXvf//7LpQUAIDMGjpUympzle7WTTrvPHfK41fd3fzlEyZM0IQJE6I+lp+fr3Xr1kVs+9WvfqUxY8Zo//79Gjx4cCaKCACAKwoLpSefDDWHNTeHQtATT4S2I3VcDUKJamhoUCAQUJ8+fWLu09TUpKampvD9YDCYgZIBAJB65eVSWVmoOey88whB6eCZztJffPGF7rnnHt14443Ky8uLuV9lZaXy8/PDt6KiogyWEgCA1CoslEpKCEHp4okgdPLkSV133XVyHEePP/54h/vOnj1bDQ0N4VtdXV2GSgkAALzG+Kax1hD08ccf68033+ywNkiScnJylJOTk6HSAQAALzM6CLWGoN27d6u6ulpnnXWW20UCAAA+4moQOn78uPacNiHC3r17tX37dvXt21eDBg3SP/3TP6m2tlZr1qxRc3OzDh06JEnq27evsrOz3So2AADwiYDjOI5bv7ympkbjx49vt33atGl64IEHNGTIkKjPq66uVklJSVy/IxgMKj8/Xw0NDZ02qwEAADNk6vrtao1QSUmJOsphLmY0AABgAU+MGgMAAEgHghAAALAWQQgAAFiLIAQAAKxFEAIAANYiCAEAAGsRhAAAgLUIQgAAwFoEIQAAYC2CEAAAsBZBCAAAWIsgBAAArEUQAgAA1iIIAQAAaxGEAACAtQhCAADAWgQhAABgLYIQAACwFkEIAABYiyAEAACiqq+XqqtDP/2KIAQAANqpqpKKi6Urrgj9rKpyu0TpQRACAAAR6uul226TWlpC91tapBkz/FkzRBACAAARdu8+FYJaNTdLe/a4U550IggBAKxiQ7+Xrho6VMpqkxC6dZPOO8+d8qQTQQgAYA1b+r10VWGh9OSTofAjhX4+8URou98EHMdx3C5EOgWDQeXn56uhoUF5eXluFwcA4JL6+lD4Ob3Jp1s3ad8+f17gU6G+PtQcdt55mX+PMnX97p62VwYAwCAd9XshCEVXWOj/94amMQCAFWzq94L4EYQAAFbwWr8XOnVnBkEIAGCN8vJQn6Dq6tDP8nK3SxSd1zp1ezm00VkaAACDeK1Td1XVqckXs7JCtW6pCJiZun5TIwQAgEGSmczQrRoZP8xATRACAMAgiXbqdrMZzQ8zUBOEAAAwSCKdut2ukfHDSDyCEAAAhom3U7fbNTJeG4kXDRMqAgBgoHgmM2ytkWnbsTqTNTLl5VJZmXszUHcVNUIAAHiUKTUyhYVSSYn3QpBEjRAAAKqvDzUzDR3qvYu512tk3EaNEADAal6bvDAaL9fIuM3VILRx40ZNmjRJBQUFCgQCWr16dcTjjuPo/vvv16BBg9SzZ0+VlpZq9+7d7hQWAOA7bo+6gvtcDUKNjY0aOXKkFi9eHPXxhx9+WL/85S+1ZMkSvfPOO+rVq5fKysr0xRdfZLikAAA/cnvUla1MWpLD1T5CEyZM0IQJE6I+5jiOFi1apH/7t3/T5MmTJUm//vWvNWDAAK1evVo33HBD1Oc1NTWpqakpfD8YDKa+4AAAXzBh1JVt0rUkR7KM7SO0d+9eHTp0SKWlpeFt+fn5Gjt2rDZv3hzzeZWVlcrPzw/fioqKMlFcAIDBYtVAmDLqyhYmNkUaG4QOHTokSRowYEDE9gEDBoQfi2b27NlqaGgI3+rq6tJaTgCA2TrrDO2VFen9wMSmSN8Nn8/JyVFOTo7bxQAAJKizIezJDHGPVQNRVhb5GvFMXoiuGzpUCgQkxzm1LRBwtynS2BqhgQMHSpIOHz4csf3w4cPhxwAA/tBZrU2yQ9xNrIFApEDA3d9vbBAaMmSIBg4cqPXr14e3BYNBvfPOOxo3bpyLJQMApFJn/Ua60q/ED4uC+snu3ZG1QVLofLoZTF0NQsePH9f27du1fft2SaEO0tu3b9f+/fsVCAQ0c+ZM/fznP9dvf/tb7dixQz/4wQ9UUFCgKVOmuFlsAEAKdVZr05VaHTpDm8XEYOpqH6H3339f48ePD9+fNWuWJGnatGlatmyZfvazn6mxsVG33Xabjh49qm9/+9tau3atcnNz3SoyACDFOhvC3tUh7ixBYY7WYDpjRijMmhBMA47TtpLKX4LBoPLz89XQ0KC8vDy3iwMAiKKqqv3F8fTRW509Dm+pr+88mGbq+k0QAgAYobOLYzwXT/hHpq7fvhs+DwDwps6GsDPEPTWSmYbAz4wdNQYAAFIr2WkI/IwgBACABboyDYFJi6SmGkEIAAALJDsNgd9rkQhCAABYIJk5fExcJDXVCEIAANf4ucnFNMlMLmnDEiUEIQCAK/ze5GKi8nJp375Q+Ny3r/O5mEycCTrVCEIAgIzzUpOL32qtCgulkpL4hs7bsEQJQQgAkHFeaXKh1irxWiSvYWZpALCQ25Pq1deHgkXb9cP27TOntsELZfSzTF2/qRECAMuYUMvhhSYXr9RaoWuoEQIAi5hWy2Hy+mGmvVe2oUYIAJByptVyJNJxN9O8UGuFrmPRVQCwSOtw6La1HH4aDp1K5eVSWZm5tVboOmqEAMAi1HIkzuRaq1Z+G+KfSQQhALCM34dD28aEzu9eRmdpAEBGuT1030+81KE70fNOZ2kAgO9Qe5FapnV+j8Xk806NEAAgI7xUe+EVXnhPky0jNUIAAF/xSu2Fl3ih87vp553h8wCAjGDofnqYPsTf9PNOjRAAICO8UHvhVSYP8Tf9vNNHCAAQUzpGeJm8rAbSJ9HznqnrN01jAICoqqqk224LNWlkZYX+qk/FnEOFhQQgG5l63mkaAwC0U19/KgRJoZ8zZjBzMfyHIAQAhnNj+QTTR/oAqUIQAgCDuTURXetIn9OZNNIHmeP3dcwIQgBgKDebp0wf6YPMMHlG6FQhCAGAodxunmJxVn+Kt4bHln5iBCEAMJQJzVMmz0+DU+INN4nU8LgdxDOFIAQAhqJ5CvGIN9wkWsNjQhDPBIIQABiM5il0JJFwk2gNjy1BnAkVAcBwpk5EB/d1FG7afmaSWfPL9HXMUoEgBACQdGo5jTPOkI4fT+2yGkiPRMJNaw3PjBmhsBRvDY/fgzhNYwCAiH4mY8Zkdri03+epSadEm69oam2PRVcBwHL19aHQ07aJRQpdWPftS1+NQLrWM7ONHxeyzdT1mxohALBctH4mrdI5XNqWeWoygWkOkmd0EGpubtZ9992nIUOGqGfPnjr33HP14IMPyueVWACQUdGGSbdK53BpW+apcRPNjp0zOgjNnz9fjz/+uH71q1/pgw8+0Pz58/Xwww/rsccec7toAHyCC0X7fiat0j1c2pZ5atxiw/IYqWB0H6Hvfe97GjBggKpOO3v/+I//qJ49e+rZZ5+N6zXoIwQgFvqnRGrtZ9Krl9TYmJn+JlVV7Ucx2XwOUiVav6909/dKtUxdv40ePn/ppZfqySef1F/+8hedf/75+uMf/6i33npLCxYsiPmcpqYmNTU1he8Hg8FMFBWAx8Tqn1JW5p0LRaq5MUzahnlq3JDI/EK2MzoI3XvvvQoGg7rgggvUrVs3NTc36xe/+IVuuummmM+prKzU3LlzM1hKAF7EhcIcfp+nxg3JTJ5oK6P7CK1cuVLPPfecnn/+edXW1mr58uV65JFHtHz58pjPmT17thoaGsK3urq6DJYYgFfQP8Vufu8bZsvyGKlgdB+hoqIi3XvvvaqoqAhv+/nPf65nn31WH374YVyvQR8hALHQP8VONvUN8/L8QvQRknTixAlltfmTrVu3bmqJNeEFACSA/in2sa1vGM2OnTM6CE2aNEm/+MUvNHjwYA0fPlzbtm3TggUL9M///M9uFw2AT3ChsAt9w9CW0UHoscce03333acf//jHOnLkiAoKCjRjxgzdf//9bhcNAIzSumAqC6V2jE7EaMvoPkKpQB8hAH5nU5+XVKBvmDdk6vpNEALSiL/SkW5+mDjPDV7uRGwLFl0FPI7p7ZEJrNeVHBYpRSuCEJAGrKqNTGE+JKBrEg5C06ZN08aNG9NRFsA3+CsdmcLEeUDXJByEGhoaVFpaqqFDh+qhhx7SgQMH0lEuwNP4Kz210j0LsNdnGS4vD/UJqq4O/TSh46/X31PYI+EgtHr1ah04cEC33367XnzxRZ199tmaMGGCXnrpJZ08eTIdZQQ8h7/SUyfdfa380pfLpD4vfnlPYYcujxqrra3V0qVL9V//9V8644wzdPPNN+vHP/6xhg4dmqoydgmjxuAmRqZ0TbpHRGVixJVtIwcZxYZU8cSosU8++UTr1q3TunXr1K1bN333u9/Vjh07dOGFF2rhwoWpKiOQMpmurjfpr3QvSndfq3S/vo01I4m+pzShwW0JB6GTJ0/q5Zdf1ve+9z0VFxfrN7/5jWbOnKmDBw9q+fLleuONN7Ry5Ur9+7//ezrKCyTNxouS16W7r1U6X9/WkYOJvKd8J2GChIPQoEGDdOutt6q4uFjvvvuu3n//ff3oRz+KqLYaP368+vTpk8pyAl1i60XJi06vIUh3X6t0vr6fRg4mUmsT73vKdxKmSHitsYULF+raa69Vbm5uzH369OmjvXv3dqlgQCqx0KI3xFoqIp0rxKfr9f2yplUyy3fE857ynYQpWGIDVqADp/n8eI68vqZVOs+JH883UssTnaUBrzBlODsdQ2PzU1NSKxPn90lEOs+JKd9JgBohWMXN4eyZXiHca8O2qSEwT6amF2CKCURDjRCQBm4NZ890x1AvjsZJpJMttWqZkYlaG6aYgNuoEQIyoLo6FEqibS8pSe3v8nrNSkc1BJmuVUMItTZwQ6au3wmPGgOQuEyOIPL6aJzCwujljFWrVlbmjeMyWWfNqLHOCeAHNI0BGZDJjqF+XfDVj52pTeDFZlQglQhCQIZkagSRX0fjxAp4R47QXyhZTGoIEISAjMpUx9BUhy4TOii3DXitTY3XX09NRrKoZQMIQkCXmBAQYklV6DKp6aQ14K1cKTlO6CZRk5EsvzajAokgCAFJMikgpIuJTSeFhVK/fqdCUCtqMhLn12ZUIBEEISAJJgaEdDC16YSajNQ5vRl182bpnHNCn2OTazvhD6Z8xghCQBJMDQipZmrgoCYjtQoLpY8+kv7u70I1nIMHh25+ru2Eu0yqUWdCRSAJXp+0MBEmLxzKRH+pEe3zfDq/frbhjnj//2SJDcBgNtVImLxwKMszpEa0Gs7T+bG2E+4xrUadmaWBJJWXh2Y1tqFGgpmF/S3azOenM6E5FP6RyZn240GNENAF1EjAD6LN0RQIhP7t59pOuMO0GnX6CAFd1Nk6TYDb4v2Mnt7nSrKjthPu6ayPH4uuAh7AaugwXSKf0bZNoAQgpJMpTe7UCAFJsmnkGLyJzyi8jFFjgOFMG/kAtMVnFOgcQQhIkqmTDQKt+IwCnSMIAUkybeRDPEyZ0h6Z4cXPKJBp9BGCK/w00sorsxvTsdteXvmMAqfL1PWbIISM8+MF2fRgR6dZAF5DZ2n4xunNMV5ftT1a05Ipiwe2fZ9PL6cNnWZp9gOQDIIQ0qptSHj0Ue9ekKMFHlOC3elli7ZyuN87zZoSRgF4j/FB6MCBA7r55pt11llnqWfPnhoxYoTef/99t4uFOEQLCQsXnpq6v5UXLsixAs+mTe4Hu7Zlc5zQ7fRySv7tNGtKGAXgTUYHob/97W+67LLL1KNHD/3ud7/Tn//8Z/3nf/6nzjzzTLeLZgyTmwNiNcfcdZf3LsixjiUQcL+mJd6Vw01eRT6WeD7fNjT7AUgfo5fYmD9/voqKirR06dLwtiFDhrhYIrOY3uk41grDd94ZunlpFEusYxk3LvS+z5gRuvi6EewSWTnclCnt4xHv59u0lawBeIvRNUK//e1vNXr0aF177bXq37+/vvGNb+ipp57q8DlNTU0KBoMRNz/yQnNAR3OYeG3V9o6Oxe2alrZlO72Wyis1bm0l8vlOdK4ck2tRAWSe0cPnc3NzJUmzZs3Stddeq/fee0933nmnlixZomnTpkV9zgMPPKC5c+e22+634fPV1aGOodG2l5RkvDgd8tMcJiYfi59WDk/m8x3PuTG9FhXAKcwjJCk7O1ujR4/Wpk2bwtt++tOf6r333tPmzZujPqepqUlNTU3h+8FgUEVFRb4LQswLAz9Lx+eb7wzgLcwjJGnQoEG68MILI7Z9/etf1/79+2M+JycnR3l5eRE3P2LqfPhZOj7f6ehUTTMb4H1Gd5a+7LLLtGvXrohtf/nLX1RcXOxSicxSXi6VlXm7CQSIJdWf71R3qqaZDfAHo2uE/uVf/kVbtmzRQw89pD179uj555/Xk08+qYqKCreLZgyvdToGEpHKz3cqa5m8MFgBQHyM7iMkSWvWrNHs2bO1e/duDRkyRLNmzdKtt94a9/NZawymMn19Mr9KRYd3Lw1WALyKztIpQhCCiWhW8TY6XgPpR2dpwKdoVvE+BisA/mF0Z2nAD9o2gXU0eokLqXcwWAHwB4IQkEbRmsDKylgSwi+8tGQJgOisbxpjHhCkS6wmMIlmFQAwhdVBqKoq1OHxiitCP6uq3C6ReQiKyeuoCczt9ckAACHWBiE6rHaOoNg1rRP4na7tSvDnnRcKTHzuAMAd1gahdEy37ycExa7rbGQRQRMA3GdtEOrsr3XbJRIUaT6LLVYTGEETXcX3DkgNa4MQ84B0LN6gSK1G56ItE0GNJLqC7x2QOtbPLJ2K6fb9qqoqVEvR3HwqKJ7eqZfZdZPHe4dk8dmBLZhZOkNYtDS2zkY2UauRPC/XSNIk4y6+d0BqWR+EEF3rxU6KHRRt6meVjot/IkPoTQkfNMm4z6bvHZAJBCG0E+/Fzsu1GolI58U/nhpJU8IHHbzNYMv3DsgU6/sI2abtulfRHk+0/4Gf+1m53R/D7d9/uurqUBiLtr2kJLNlgb+/d4BEHyGkQTw1C8n0P/BzPyu3+2O4/ftPR5OMWfz8vQMyiSBkiXibNbjYRXL7/XD795+OJhkAfkQQskS8NQtc7CK5/X64/fvbYo00AH5DHyFLJNrXhP4HkRJ5Pzrrh5Xu3w8AfpCp63f3tL0yjNJas9B2gsRYF9XCQi64p4v3/aiqOtUEmZUVes9TUWvC+QCA9KBGyHCprl2gZiF9TBrhBQBex6gxpGX+GEaapI9JI7wAAPEhCBmKyeu8x6QRXgCA+BCEDEXtgveYNsILANA5OksbqrV2oW1/Ez/WLqRjlJVbysulsjL7+mH56RwCsAs1QoaypXbBlHW0Usm2flh+PIcA7MGoMcP5eZQXo6xO8WqNCucQQLowagyS/F27QD+oEC/XqHAOAXgdQcjH6utDSyGYOtKMUVbeHx3IOQTgdQQhn/JCLYMt/aA64vUaFc4hAK+jj5APea3fhp/7QXXGa+cqFpvPIYD0oI8Qkua1WgY/94PqTDI1KiY2edp8DgF4G0HIB9peGOm34S3l5aEaoOrq0M+OFmn1QpMnAHgJQcjjol0YTe23YWJNhiniqVHxesdqADARQchwHYWHji6MidQyZAI1GV3ntSZPAPACgpDBOgsPnV0YTem3QU1GatDkCQCpRxAyVDzhwSsXRmoyUsPUJk8A8DKCkKHiCQ9euTB6JbB5gWlNngDgdaw+b6h4V5/3wmrnrYFtxoxQmDM1sHlFYSHvHQCkirVByPRFLhMJD164MHohsAEA7OOpprF58+YpEAho5syZXXodr4xgircZxCvD0k3pvA0AQCvPBKH33ntPTzzxhC6++OIuvY7XRjB1Fh68EuoAADCRJ4LQ8ePHddNNN+mpp57SmWee2eG+TU1NCgaDEbfT+WkEk9dCHQAApvFEEKqoqNDEiRNVWlra6b6VlZXKz88P34qKiiIed2sEUzqar/wU6gAAcIPxQWjFihWqra1VZWVlXPvPnj1bDQ0N4VtdXV3E424MOU9X8xXD0gEA6Bqjg1BdXZ3uvPNOPffcc8rNzY3rOTk5OcrLy4u4tZXJuVjS2XzllXmEAAAwVcBxHMftQsSyevVq/cM//IO6tV7pJTU3NysQCCgrK0tNTU0Rj0UTDAaVn5+vhoaGqKEoVWINx6+uDtUEtVVdHeoEnarfzbB0AICfZOr6bfQ8QldeeaV27NgRsW369Om64IILdM8993QagmJJ9RxCVVWnan2yskK1NK21TPFOjNgVXphHCAAAExndNNa7d29ddNFFEbdevXrprLPO0kUXXZTUa6a6v05nTV9tm6+ysqR589oHF6/MBQQAgJ8YHYRSLR39deIZuVVeLlVWSoFAaN977okMYMwFBACAO4zuI5QKp7cxbt2al/L+Ou+9J40Z0377u+9Kl1wS+nd9fSjgtG0e27cv9O9Yj9HcBQCwFX2E0iAd/XWOH4++vbHx1L83bYpda+Q4sR8jCAEAkF5WNY2lY7h5Z3P5VFVJN97Y/nmt+zAXEAAA7rEqCEmpn0Ooo3DVtk9Sq6ysU/t09nw6UAMAkD5W9RHqqI2xq0Pqo83lE2sOoZUrpWuv7fj5HQ3JBwDA7zLVR4ggpPSFjo46SXcUtpJ9HgAAfpGpIGRd01hbJi6BwWKqAABkhlWjxqLpKHSkovalvFwqK0tsCYxMzEYNAACoEcrIqK3CwtA8RfEGKxZTBQAgM6wPQqaGjlSPbgMAAO3RWfr/YwV3AADMwczSGcYK7gAA2Mf6pjEAAGAva4LQgQNulwAAAJjGmiA0fHho4sSuYMkLAAD8xZog5Dhdmyixqio02/MVV4R+djVUAQAA91kThKTkZ2dO5+zTAADAPVYFoWQnSmTJCwAA/MmaIJSVlfxEiZmYfRoAAGSeNUFo587kZ2c2dfZpAADQNdZMqPi1r3Xt+cksngoAAMxmTRBKBWafBgDAX6xpGgMAAGiLIAQAAKxFEAIAANYiCAEAAGsRhAAAgLUIQgAAwFoEIQAAYC2CEAAAsBZBCAAAWIsgBAAArEUQAgAA1iIIAQAAaxGEAACAtQhCAADAWgQhAABgLYIQAACwFkEIAABYy+ggVFlZqUsuuUS9e/dW//79NWXKFO3atcvtYgEAAJ8wOght2LBBFRUV2rJli9atW6eTJ0/q6quvVmNjo9tFAwAAPhBwHMdxuxDx+vTTT9W/f39t2LBBf//3fx91n6amJjU1NYXvB4NBFRUVqaGhQXl5eZkqKgAA6IJgMKj8/Py0X7+NrhFqq6GhQZLUt2/fmPtUVlYqPz8/fCsqKspU8QAAgMd4pkaopaVF3//+93X06FG99dZbMfejRggAAO/LVI1Q97S9copVVFRo586dHYYgScrJyVFOTk6GSgUAALzME0Hojjvu0Jo1a7Rx40YVFha6XRwAAOATRgchx3H0k5/8RKtWrVJNTY2GDBnidpEAAICPGB2EKioq9Pzzz+vVV19V7969dejQIUlSfn6+evbs6XLpAACA1xndWToQCETdvnTpUv3whz+M6zUy1dkKAACkDp2lFWoaAwAASBdPzSMEAACQSgQhAABgLYIQAACwFkEIAABYiyAEAACsRRACAADWIggBAABrEYQAAIC1CEIAAMBaBCEAAGAtghAAALAWQQgAAFiLIAQAAKxFEAIAANYiCAEAAGsRhAAAgLUIQgAAwFoEIQAAYC2CEAAAsBZBCAAAWIsgBAAArEUQAgAA1iIIAQAAaxGEAACAtQhCAADAWgQhAABgLYIQAACwFkEIAABYiyAEAACsRRACAADWIggBAABrEYQAAIC1CEIAAMBaBCEAAGAtghAAALAWQQgAAFiLIAQAAKxFEAIAANbyRBBavHixzj77bOXm5mrs2LF699133S4SAADwAeOD0IsvvqhZs2Zpzpw5qq2t1ciRI1VWVqYjR464XTQAAOBxxgehBQsW6NZbb9X06dN14YUXasmSJfrKV76ip59+2u2iAQAAj+vudgE68uWXX2rr1q2aPXt2eFtWVpZKS0u1efPmqM9pampSU1NT+H5DQ4MkKRgMprewAAAgZVqv247jpPX3GB2E/vrXv6q5uVkDBgyI2D5gwAB9+OGHUZ9TWVmpuXPnttteVFSUljICAID0+eyzz5Sfn5+21zc6CCVj9uzZmjVrVvj+0aNHVVxcrP3796f1jTRNMBhUUVGR6urqlJeX53ZxMobj5rhtwHFz3DZoaGjQ4MGD1bdv37T+HqODUL9+/dStWzcdPnw4Yvvhw4c1cODAqM/JyclRTk5Ou+35+flWfYBa5eXlcdwW4bjtwnHbxdbjzspKb3dmoztLZ2dn61vf+pbWr18f3tbS0qL169dr3LhxLpYMAAD4gdE1QpI0a9YsTZs2TaNHj9aYMWO0aNEiNTY2avr06W4XDQAAeJzxQej666/Xp59+qvvvv1+HDh3SqFGjtHbt2nYdqGPJycnRnDlzojaX+RnHzXHbgOPmuG3Acaf3uANOuselAQAAGMroPkIAAADpRBACAADWIggBAABrEYQAAIC1PBeEFi9erLPPPlu5ubkaO3as3n333Q73/81vfqMLLrhAubm5GjFihF577bWIxx3H0f33369BgwapZ8+eKi0t1e7du9N5CElJ5Lifeuopfec739GZZ56pM888U6Wlpe32/+EPf6hAIBBxu+aaa9J9GAlL5LiXLVvW7phyc3Mj9vHj+S4pKWl33IFAQBMnTgzv44XzvXHjRk2aNEkFBQUKBAJavXp1p8+pqanRN7/5TeXk5Oi8887TsmXL2u2T6P8ZmZbocb/yyiu66qqr9NWvflV5eXkaN26cXn/99Yh9HnjggXbn+4ILLkjjUSQu0eOuqamJ+jk/dOhQxH5+O9/RvruBQEDDhw8P7+OF811ZWalLLrlEvXv3Vv/+/TVlyhTt2rWr0+dl4hruqSD04osvatasWZozZ45qa2s1cuRIlZWV6ciRI1H337Rpk2688UaVl5dr27ZtmjJliqZMmaKdO3eG93n44Yf1y1/+UkuWLNE777yjXr16qaysTF988UWmDqtTiR53TU2NbrzxRlVXV2vz5s0qKirS1VdfrQMHDkTsd8011+iTTz4J31544YVMHE7cEj1uKTTz6unH9PHHH0c87sfz/corr0Qc886dO9WtWzdde+21EfuZfr4bGxs1cuRILV68OK799+7dq4kTJ2r8+PHavn27Zs6cqVtuuSUiFCTzGcq0RI9748aNuuqqq/Taa69p69atGj9+vCZNmqRt27ZF7Dd8+PCI8/3WW2+lo/hJS/S4W+3atSviuPr37x9+zI/n+9FHH4043rq6OvXt27fd99v0871hwwZVVFRoy5YtWrdunU6ePKmrr75ajY2NMZ+TsWu44yFjxoxxKioqwvebm5udgoICp7KyMur+1113nTNx4sSIbWPHjnVmzJjhOI7jtLS0OAMHDnT+4z/+I/z40aNHnZycHOeFF15IwxEkJ9Hjbuv//u//nN69ezvLly8Pb5s2bZozefLkVBc1pRI97qVLlzr5+fkxX8+W871w4UKnd+/ezvHjx8PbvHC+TyfJWbVqVYf7/OxnP3OGDx8ese366693ysrKwve7+l5mWjzHHc2FF17ozJ07N3x/zpw5zsiRI1NXsDSL57irq6sdSc7f/va3mPvYcL5XrVrlBAIBZ9++feFtXjvfjuM4R44ccSQ5GzZsiLlPpq7hnqkR+vLLL7V161aVlpaGt2VlZam0tFSbN2+O+pzNmzdH7C9JZWVl4f337t2rQ4cOReyTn5+vsWPHxnzNTEvmuNs6ceKETp482W7hupqaGvXv31/Dhg3T7bffrs8++yylZe+KZI/7+PHjKi4uVlFRkSZPnqw//elP4cdsOd9VVVW64YYb1KtXr4jtJp/vZHT2/U7Fe+kFLS0tOnbsWLvv9+7du1VQUKBzzjlHN910k/bv3+9SCVNr1KhRGjRokK666iq9/fbb4e22nO+qqiqVlpaquLg4YrvXzndDQ4Mkdbigaqau4Z4JQn/961/V3NzcbkbpAQMGtGsjbnXo0KEO92/9mchrZloyx93WPffco4KCgogPyzXXXKNf//rXWr9+vebPn68NGzZowoQJam5uTmn5k5XMcQ8bNkxPP/20Xn31VT377LNqaWnRpZdeqvr6ekl2nO93331XO3fu1C233BKx3fTznYxY3+9gMKjPP/88Jd8dL3jkkUd0/PhxXXfddeFtY8eO1bJly7R27Vo9/vjj2rt3r77zne/o2LFjLpa0awYNGqQlS5bo5Zdf1ssvv6yioiKVlJSotrZWUmr+rzTdwYMH9bvf/a7d99tr57ulpUUzZ87UZZddposuuijmfpm6hhu/xAa6Zt68eVqxYoVqamoiOg7fcMMN4X+PGDFCF198sc4991zV1NToyiuvdKOoXTZu3LiIxXgvvfRSff3rX9cTTzyhBx980MWSZU5VVZVGjBihMWPGRGz34/mG9Pzzz2vu3Ll69dVXI/rKTJgwIfzviy++WGPHjlVxcbFWrlyp8vJyN4raZcOGDdOwYcPC9y+99FJ99NFHWrhwoZ555hkXS5Y5y5cvV58+fTRlypSI7V473xUVFdq5c6cx/Zg8UyPUr18/devWTYcPH47YfvjwYQ0cODDqcwYOHNjh/q0/E3nNTEvmuFs98sgjmjdvnn7/+9/r4osv7nDfc845R/369dOePXu6XOZU6Mpxt+rRo4e+8Y1vhI/J7+e7sbFRK1asiOs/PtPOdzJifb/z8vLUs2fPlHyGTLZixQrdcsstWrlyZbvmg7b69Omj888/39PnO5oxY8aEj8nv59txHD399NOaOnWqsrOzO9zX5PN9xx13aM2aNaqurlZhYWGH+2bqGu6ZIJSdna1vfetbWr9+fXhbS0uL1q9fH1ELcLpx48ZF7C9J69atC+8/ZMgQDRw4MGKfYDCod955J+ZrZloyxy2FetI/+OCDWrt2rUaPHt3p76mvr9dnn32mQYMGpaTcXZXscZ+uublZO3bsCB+Tn8+3FBpm2tTUpJtvvrnT32Pa+U5GZ9/vVHyGTPXCCy9o+vTpeuGFFyKmSYjl+PHj+uijjzx9vqPZvn17+Jj8fL6l0KirPXv2xPWHjonn23Ec3XHHHVq1apXefPNNDRkypNPnZOwanlA3b5etWLHCycnJcZYtW+b8+c9/dm677TanT58+zqFDhxzHcZypU6c69957b3j/t99+2+nevbvzyCOPOB988IEzZ84cp0ePHs6OHTvC+8ybN8/p06eP8+qrrzr/8z//40yePNkZMmSI8/nnn2f8+GJJ9LjnzZvnZGdnOy+99JLzySefhG/Hjh1zHMdxjh075vzrv/6rs3nzZmfv3r3OG2+84Xzzm990hg4d6nzxxReuHGM0iR733Llznddff9356KOPnK1btzo33HCDk5ub6/zpT38K7+PH893q29/+tnP99de32+6V833s2DFn27ZtzrZt2xxJzoIFC5xt27Y5H3/8seM4jnPvvfc6U6dODe//v//7v85XvvIV5+6773Y++OADZ/HixU63bt2ctWvXhvfp7L00QaLH/dxzzzndu3d3Fi9eHPH9Pnr0aHifu+66y6mpqXH27t3rvP32205paanTr18/58iRIxk/vlgSPe6FCxc6q1evdnbv3u3s2LHDufPOO52srCznjTfeCO/jx/Pd6uabb3bGjh0b9TW9cL5vv/12Jz8/36mpqYn43J44cSK8j1vXcE8FIcdxnMcee8wZPHiwk52d7YwZM8bZsmVL+LHLL7/cmTZtWsT+K1eudM4//3wnOzvbGT58uPPf//3fEY+3tLQ49913nzNgwAAnJyfHufLKK51du3Zl4lASkshxFxcXO5La3ebMmeM4juOcOHHCufrqq52vfvWrTo8ePZzi4mLn1ltvNeo/i1aJHPfMmTPD+w4YMMD57ne/69TW1ka8nh/Pt+M4zocffuhIcn7/+9+3ey2vnO/W4dFtb63HOm3aNOfyyy9v95xRo0Y52dnZzjnnnOMsXbq03et29F6aINHjvvzyyzvc33FC0wgMGjTIyc7Odr72ta85119/vbNnz57MHlgnEj3u+fPnO+eee66Tm5vr9O3b1ykpKXHefPPNdq/rt/PtOKEh4T179nSefPLJqK/phfMd7ZglRXxn3bqGB/5/AQEAAKzjmT5CAAAAqUYQAgAA1iIIAQAAaxGEAACAtQhCAADAWgQhAABgLYIQAACwFkEIAABYiyAEAACsRRACAADWIggBAABrEYQAeMqnn36qgQMH6qGHHgpv27Rpk7Kzs7V+/XoXSwbAi1h0FYDnvPbaa5oyZYo2bdqkYcOGadSoUZo8ebIWLFjgdtEAeAxBCIAnVVRU6I033tDo0aO1Y8cOvffee8rJyXG7WAA8hiAEwJM+//xzXXTRRaqrq9PWrVs1YsQIt4sEwIPoIwTAkz766CMdPHhQLS0t2rdvn9vFAeBR1AgB8Jwvv/xSY8aM0ahRozRs2DAtWrRIO3bsUP/+/d0uGgCPIQgB8Jy7775bL730kv74xz/qjDPO0OWXX678/HytWbPG7aIB8BiaxgB4Sk1NjRYtWqRnnnlGeXl5ysrK0jPPPKM//OEPevzxx90uHgCPoUYIAABYixohAABgLYIQAACwFkEIAABYiyAEAACsRRACAADWIggBAABrEYQAAIC1CEIAAMBaBCEAAGAtghAAALAWQQgAAFjr/wFyKy00SNrX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6BFE4D9-D7D7-4109-B85B-5BEB81C215E6}"/>
              </a:ext>
            </a:extLst>
          </p:cNvPr>
          <p:cNvSpPr/>
          <p:nvPr/>
        </p:nvSpPr>
        <p:spPr>
          <a:xfrm>
            <a:off x="2978150" y="1416050"/>
            <a:ext cx="3727450" cy="52451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Плюсы:</a:t>
            </a:r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аёт мгновенный визуальный ответ</a:t>
            </a:r>
          </a:p>
          <a:p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Интуитивно понятный экспертам в предметной области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878AE5C-2340-4FCB-93AC-F1D9FEA2728E}"/>
              </a:ext>
            </a:extLst>
          </p:cNvPr>
          <p:cNvSpPr/>
          <p:nvPr/>
        </p:nvSpPr>
        <p:spPr>
          <a:xfrm>
            <a:off x="6705600" y="1416050"/>
            <a:ext cx="3727450" cy="5245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Минусы:</a:t>
            </a:r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 всегда коррелирует с истинным вкладом признаков (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attention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≠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explanation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Требует осторожной интерпретации </a:t>
            </a:r>
          </a:p>
        </p:txBody>
      </p:sp>
    </p:spTree>
    <p:extLst>
      <p:ext uri="{BB962C8B-B14F-4D97-AF65-F5344CB8AC3E}">
        <p14:creationId xmlns:p14="http://schemas.microsoft.com/office/powerpoint/2010/main" val="4258180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78177" y="2882386"/>
            <a:ext cx="6710373" cy="109322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43082" marR="6773" indent="-126997" algn="ctr">
              <a:lnSpc>
                <a:spcPct val="114999"/>
              </a:lnSpc>
              <a:spcBef>
                <a:spcPts val="133"/>
              </a:spcBef>
            </a:pPr>
            <a:r>
              <a:rPr lang="ru-RU" sz="3200" dirty="0">
                <a:latin typeface="Verdana" panose="020B0604030504040204" pitchFamily="34" charset="0"/>
                <a:ea typeface="Verdana" panose="020B0604030504040204" pitchFamily="34" charset="0"/>
              </a:rPr>
              <a:t>2. Этические границы объяснений</a:t>
            </a:r>
          </a:p>
        </p:txBody>
      </p:sp>
    </p:spTree>
    <p:extLst>
      <p:ext uri="{BB962C8B-B14F-4D97-AF65-F5344CB8AC3E}">
        <p14:creationId xmlns:p14="http://schemas.microsoft.com/office/powerpoint/2010/main" val="3828012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79999" y="415200"/>
            <a:ext cx="8086151" cy="58232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Можно ли манипулировать через объяснение?</a:t>
            </a:r>
            <a:endParaRPr lang="en-US"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AutoShape 2" descr="data:image/png;base64,iVBORw0KGgoAAAANSUhEUgAAAkIAAAGwCAYAAABFFQqPAAAAOXRFWHRTb2Z0d2FyZQBNYXRwbG90bGliIHZlcnNpb24zLjcuMSwgaHR0cHM6Ly9tYXRwbG90bGliLm9yZy/bCgiHAAAACXBIWXMAAA9hAAAPYQGoP6dpAAAvU0lEQVR4nO3dfXRU9YH/8c8ESEKRBJHykCZEVMSKCG0RFm3XoNFIKYU9uz4dpZSNSm1sZXGtcs4qsrYGXBewliPqRqA+IVXBHtZiEROoAj4Q6EKrFFyQBASsp2QgaGST+/tjfhmYZCaZmczM/d77fb/OmRPmzp3J986d4X7yfQw4juMIAADAQlluFwAAAMAtBCEAAGAtghAAALAWQQgAAFiLIAQAAKxFEAIAANYiCAEAAGt1d7sA6dbS0qKDBw+qd+/eCgQCbhcHAADEwXEcHTt2TAUFBcrKSl+9je+D0MGDB1VUVOR2MQAAQBLq6upUWFiYttf3fRDq3bu3pNAbmZeX53JpAABAPILBoIqKisLX8XTxfRBqbQ7Ly8sjCAEA4DHp7tZCZ2kAAGAtghAAALAWQQgAAFiLIAQAAKxFEAIAANYiCAEAAGsRhAAAgLUIQgAAwFoEIQAAYC2CEAAAsBZBCAAAWIsgBAAArEUQAgAA1iIIAQAAaxGEAACAtQhCAADAWgQhAABgLYIQAACwlqtBaOPGjZo0aZIKCgoUCAS0evXqmPv+6Ec/UiAQ0KJFizJWPgAA4G+uBqHGxkaNHDlSixcv7nC/VatWacuWLSooKMhQyQAAgA26u/nLJ0yYoAkTJnS4z4EDB/STn/xEr7/+uiZOnJihkgEAABu4GoQ609LSoqlTp+ruu+/W8OHD43pOU1OTmpqawveDwWC6igcAADzO6M7S8+fPV/fu3fXTn/407udUVlYqPz8/fCsqKkpjCQEAgJcZG4S2bt2qRx99VMuWLVMgEIj7ebNnz1ZDQ0P4VldXl8ZSAgAALzM2CP3hD3/QkSNHNHjwYHXv3l3du3fXxx9/rLvuuktnn312zOfl5OQoLy8v4gYAABCNsX2Epk6dqtLS0ohtZWVlmjp1qqZPn+5SqQAAgJ+4GoSOHz+uPXv2hO/v3btX27dvV9++fTV48GCdddZZEfv36NFDAwcO1LBhwzJdVAAA4EOuBqH3339f48ePD9+fNWuWJGnatGlatmyZS6UCAAC2cDUIlZSUyHGcuPfft29f+goDAACsY2xnaQAAgHQjCAEAAGsRhAAAgLUIQgAAwFoEIQAAYC2CEAAAsBZBCAAAWIsgBAAArEUQAgAA1iIIAQAAaxGEAACAtQhCAADAWgQhAABgLYIQAACwFkEIAABYiyAEAACsRRACAADWIggBAABrEYQAAIC1CEIAAMBaBCEAAGAtghAAALAWQQgAAFiLIAQAAKxFEAIAANYiCAEAAGsRhAAAgLUIQgAAwFoEIQAAYC2CEAAAsBZBCAAAWIsgBAAArEUQAgAA1iIIAQAAaxGEAACAtQhCAAAYrL5eqq4O/UTqEYQAADBUVZVUXCxdcUXoZ1WV2yXyH4IQAAAGqq+XbrtNamkJ3W9pkWbMoGYo1VwNQhs3btSkSZNUUFCgQCCg1atXhx87efKk7rnnHo0YMUK9evVSQUGBfvCDH+jgwYPuFRgAgAzZvftUCGrV3Czt2eNOefzK1SDU2NiokSNHavHixe0eO3HihGpra3XfffeptrZWr7zyinbt2qXvf//7LpQUAIDMGjpUympzle7WTTrvPHfK41fd3fzlEyZM0IQJE6I+lp+fr3Xr1kVs+9WvfqUxY8Zo//79Gjx4cCaKCACAKwoLpSefDDWHNTeHQtATT4S2I3VcDUKJamhoUCAQUJ8+fWLu09TUpKampvD9YDCYgZIBAJB65eVSWVmoOey88whB6eCZztJffPGF7rnnHt14443Ky8uLuV9lZaXy8/PDt6KiogyWEgCA1CoslEpKCEHp4okgdPLkSV133XVyHEePP/54h/vOnj1bDQ0N4VtdXV2GSgkAALzG+Kax1hD08ccf68033+ywNkiScnJylJOTk6HSAQAALzM6CLWGoN27d6u6ulpnnXWW20UCAAA+4moQOn78uPacNiHC3r17tX37dvXt21eDBg3SP/3TP6m2tlZr1qxRc3OzDh06JEnq27evsrOz3So2AADwiYDjOI5bv7ympkbjx49vt33atGl64IEHNGTIkKjPq66uVklJSVy/IxgMKj8/Xw0NDZ02qwEAADNk6vrtao1QSUmJOsphLmY0AABgAU+MGgMAAEgHghAAALAWQQgAAFiLIAQAAKxFEAIAANYiCAEAAGsRhAAAgLUIQgAAwFoEIQAAYC2CEAAAsBZBCAAAWIsgBAAArEUQAgAA1iIIAQAAaxGEAACAtQhCAADAWgQhAABgLYIQAACwFkEIAABYiyAEAACiqq+XqqtDP/2KIAQAANqpqpKKi6Urrgj9rKpyu0TpQRACAAAR6uul226TWlpC91tapBkz/FkzRBACAAARdu8+FYJaNTdLe/a4U550IggBAKxiQ7+Xrho6VMpqkxC6dZPOO8+d8qQTQQgAYA1b+r10VWGh9OSTofAjhX4+8URou98EHMdx3C5EOgWDQeXn56uhoUF5eXluFwcA4JL6+lD4Ob3Jp1s3ad8+f17gU6G+PtQcdt55mX+PMnX97p62VwYAwCAd9XshCEVXWOj/94amMQCAFWzq94L4EYQAAFbwWr8XOnVnBkEIAGCN8vJQn6Dq6tDP8nK3SxSd1zp1ezm00VkaAACDeK1Td1XVqckXs7JCtW6pCJiZun5TIwQAgEGSmczQrRoZP8xATRACAMAgiXbqdrMZzQ8zUBOEAAAwSCKdut2ukfHDSDyCEAAAhom3U7fbNTJeG4kXDRMqAgBgoHgmM2ytkWnbsTqTNTLl5VJZmXszUHcVNUIAAHiUKTUyhYVSSYn3QpBEjRAAAKqvDzUzDR3qvYu512tk3EaNEADAal6bvDAaL9fIuM3VILRx40ZNmjRJBQUFCgQCWr16dcTjjuPo/vvv16BBg9SzZ0+VlpZq9+7d7hQWAOA7bo+6gvtcDUKNjY0aOXKkFi9eHPXxhx9+WL/85S+1ZMkSvfPOO+rVq5fKysr0xRdfZLikAAA/cnvUla1MWpLD1T5CEyZM0IQJE6I+5jiOFi1apH/7t3/T5MmTJUm//vWvNWDAAK1evVo33HBD1Oc1NTWpqakpfD8YDKa+4AAAXzBh1JVt0rUkR7KM7SO0d+9eHTp0SKWlpeFt+fn5Gjt2rDZv3hzzeZWVlcrPzw/fioqKMlFcAIDBYtVAmDLqyhYmNkUaG4QOHTokSRowYEDE9gEDBoQfi2b27NlqaGgI3+rq6tJaTgCA2TrrDO2VFen9wMSmSN8Nn8/JyVFOTo7bxQAAJKizIezJDHGPVQNRVhb5GvFMXoiuGzpUCgQkxzm1LRBwtynS2BqhgQMHSpIOHz4csf3w4cPhxwAA/tBZrU2yQ9xNrIFApEDA3d9vbBAaMmSIBg4cqPXr14e3BYNBvfPOOxo3bpyLJQMApFJn/Ua60q/ED4uC+snu3ZG1QVLofLoZTF0NQsePH9f27du1fft2SaEO0tu3b9f+/fsVCAQ0c+ZM/fznP9dvf/tb7dixQz/4wQ9UUFCgKVOmuFlsAEAKdVZr05VaHTpDm8XEYOpqH6H3339f48ePD9+fNWuWJGnatGlatmyZfvazn6mxsVG33Xabjh49qm9/+9tau3atcnNz3SoyACDFOhvC3tUh7ixBYY7WYDpjRijMmhBMA47TtpLKX4LBoPLz89XQ0KC8vDy3iwMAiKKqqv3F8fTRW509Dm+pr+88mGbq+k0QAgAYobOLYzwXT/hHpq7fvhs+DwDwps6GsDPEPTWSmYbAz4wdNQYAAFIr2WkI/IwgBACABboyDYFJi6SmGkEIAAALJDsNgd9rkQhCAABYIJk5fExcJDXVCEIAANf4ucnFNMlMLmnDEiUEIQCAK/ze5GKi8nJp375Q+Ny3r/O5mEycCTrVCEIAgIzzUpOL32qtCgulkpL4hs7bsEQJQQgAkHFeaXKh1irxWiSvYWZpALCQ25Pq1deHgkXb9cP27TOntsELZfSzTF2/qRECAMuYUMvhhSYXr9RaoWuoEQIAi5hWy2Hy+mGmvVe2oUYIAJByptVyJNJxN9O8UGuFrmPRVQCwSOtw6La1HH4aDp1K5eVSWZm5tVboOmqEAMAi1HIkzuRaq1Z+G+KfSQQhALCM34dD28aEzu9eRmdpAEBGuT1030+81KE70fNOZ2kAgO9Qe5FapnV+j8Xk806NEAAgI7xUe+EVXnhPky0jNUIAAF/xSu2Fl3ih87vp553h8wCAjGDofnqYPsTf9PNOjRAAICO8UHvhVSYP8Tf9vNNHCAAQUzpGeJm8rAbSJ9HznqnrN01jAICoqqqk224LNWlkZYX+qk/FnEOFhQQgG5l63mkaAwC0U19/KgRJoZ8zZjBzMfyHIAQAhnNj+QTTR/oAqUIQAgCDuTURXetIn9OZNNIHmeP3dcwIQgBgKDebp0wf6YPMMHlG6FQhCAGAodxunmJxVn+Kt4bHln5iBCEAMJQJzVMmz0+DU+INN4nU8LgdxDOFIAQAhqJ5CvGIN9wkWsNjQhDPBIIQABiM5il0JJFwk2gNjy1BnAkVAcBwpk5EB/d1FG7afmaSWfPL9HXMUoEgBACQdGo5jTPOkI4fT+2yGkiPRMJNaw3PjBmhsBRvDY/fgzhNYwCAiH4mY8Zkdri03+epSadEm69oam2PRVcBwHL19aHQ07aJRQpdWPftS1+NQLrWM7ONHxeyzdT1mxohALBctH4mrdI5XNqWeWoygWkOkmd0EGpubtZ9992nIUOGqGfPnjr33HP14IMPyueVWACQUdGGSbdK53BpW+apcRPNjp0zOgjNnz9fjz/+uH71q1/pgw8+0Pz58/Xwww/rsccec7toAHyCC0X7fiat0j1c2pZ5atxiw/IYqWB0H6Hvfe97GjBggKpOO3v/+I//qJ49e+rZZ5+N6zXoIwQgFvqnRGrtZ9Krl9TYmJn+JlVV7Ucx2XwOUiVav6909/dKtUxdv40ePn/ppZfqySef1F/+8hedf/75+uMf/6i33npLCxYsiPmcpqYmNTU1he8Hg8FMFBWAx8Tqn1JW5p0LRaq5MUzahnlq3JDI/EK2MzoI3XvvvQoGg7rgggvUrVs3NTc36xe/+IVuuummmM+prKzU3LlzM1hKAF7EhcIcfp+nxg3JTJ5oK6P7CK1cuVLPPfecnn/+edXW1mr58uV65JFHtHz58pjPmT17thoaGsK3urq6DJYYgFfQP8Vufu8bZsvyGKlgdB+hoqIi3XvvvaqoqAhv+/nPf65nn31WH374YVyvQR8hALHQP8VONvUN8/L8QvQRknTixAlltfmTrVu3bmqJNeEFACSA/in2sa1vGM2OnTM6CE2aNEm/+MUvNHjwYA0fPlzbtm3TggUL9M///M9uFw2AT3ChsAt9w9CW0UHoscce03333acf//jHOnLkiAoKCjRjxgzdf//9bhcNAIzSumAqC6V2jE7EaMvoPkKpQB8hAH5nU5+XVKBvmDdk6vpNEALSiL/SkW5+mDjPDV7uRGwLFl0FPI7p7ZEJrNeVHBYpRSuCEJAGrKqNTGE+JKBrEg5C06ZN08aNG9NRFsA3+CsdmcLEeUDXJByEGhoaVFpaqqFDh+qhhx7SgQMH0lEuwNP4Kz210j0LsNdnGS4vD/UJqq4O/TSh46/X31PYI+EgtHr1ah04cEC33367XnzxRZ199tmaMGGCXnrpJZ08eTIdZQQ8h7/SUyfdfa380pfLpD4vfnlPYYcujxqrra3V0qVL9V//9V8644wzdPPNN+vHP/6xhg4dmqoydgmjxuAmRqZ0TbpHRGVixJVtIwcZxYZU8cSosU8++UTr1q3TunXr1K1bN333u9/Vjh07dOGFF2rhwoWpKiOQMpmurjfpr3QvSndfq3S/vo01I4m+pzShwW0JB6GTJ0/q5Zdf1ve+9z0VFxfrN7/5jWbOnKmDBw9q+fLleuONN7Ry5Ur9+7//ezrKCyTNxouS16W7r1U6X9/WkYOJvKd8J2GChIPQoEGDdOutt6q4uFjvvvuu3n//ff3oRz+KqLYaP368+vTpk8pyAl1i60XJi06vIUh3X6t0vr6fRg4mUmsT73vKdxKmSHitsYULF+raa69Vbm5uzH369OmjvXv3dqlgQCqx0KI3xFoqIp0rxKfr9f2yplUyy3fE857ynYQpWGIDVqADp/n8eI68vqZVOs+JH883UssTnaUBrzBlODsdQ2PzU1NSKxPn90lEOs+JKd9JgBohWMXN4eyZXiHca8O2qSEwT6amF2CKCURDjRCQBm4NZ890x1AvjsZJpJMttWqZkYlaG6aYgNuoEQIyoLo6FEqibS8pSe3v8nrNSkc1BJmuVUMItTZwQ6au3wmPGgOQuEyOIPL6aJzCwujljFWrVlbmjeMyWWfNqLHOCeAHNI0BGZDJjqF+XfDVj52pTeDFZlQglQhCQIZkagSRX0fjxAp4R47QXyhZTGoIEISAjMpUx9BUhy4TOii3DXitTY3XX09NRrKoZQMIQkCXmBAQYklV6DKp6aQ14K1cKTlO6CZRk5EsvzajAokgCAFJMikgpIuJTSeFhVK/fqdCUCtqMhLn12ZUIBEEISAJJgaEdDC16YSajNQ5vRl182bpnHNCn2OTazvhD6Z8xghCQBJMDQipZmrgoCYjtQoLpY8+kv7u70I1nIMHh25+ru2Eu0yqUWdCRSAJXp+0MBEmLxzKRH+pEe3zfDq/frbhjnj//2SJDcBgNtVImLxwKMszpEa0Gs7T+bG2E+4xrUadmaWBJJWXh2Y1tqFGgpmF/S3azOenM6E5FP6RyZn240GNENAF1EjAD6LN0RQIhP7t59pOuMO0GnX6CAFd1Nk6TYDb4v2Mnt7nSrKjthPu6ayPH4uuAh7AaugwXSKf0bZNoAQgpJMpTe7UCAFJsmnkGLyJzyi8jFFjgOFMG/kAtMVnFOgcQQhIkqmTDQKt+IwCnSMIAUkybeRDPEyZ0h6Z4cXPKJBp9BGCK/w00sorsxvTsdteXvmMAqfL1PWbIISM8+MF2fRgR6dZAF5DZ2n4xunNMV5ftT1a05Ipiwe2fZ9PL6cNnWZp9gOQDIIQ0qptSHj0Ue9ekKMFHlOC3elli7ZyuN87zZoSRgF4j/FB6MCBA7r55pt11llnqWfPnhoxYoTef/99t4uFOEQLCQsXnpq6v5UXLsixAs+mTe4Hu7Zlc5zQ7fRySv7tNGtKGAXgTUYHob/97W+67LLL1KNHD/3ud7/Tn//8Z/3nf/6nzjzzTLeLZgyTmwNiNcfcdZf3LsixjiUQcL+mJd6Vw01eRT6WeD7fNjT7AUgfo5fYmD9/voqKirR06dLwtiFDhrhYIrOY3uk41grDd94ZunlpFEusYxk3LvS+z5gRuvi6EewSWTnclCnt4xHv59u0lawBeIvRNUK//e1vNXr0aF177bXq37+/vvGNb+ipp57q8DlNTU0KBoMRNz/yQnNAR3OYeG3V9o6Oxe2alrZlO72Wyis1bm0l8vlOdK4ck2tRAWSe0cPnc3NzJUmzZs3Stddeq/fee0933nmnlixZomnTpkV9zgMPPKC5c+e22+634fPV1aGOodG2l5RkvDgd8tMcJiYfi59WDk/m8x3PuTG9FhXAKcwjJCk7O1ujR4/Wpk2bwtt++tOf6r333tPmzZujPqepqUlNTU3h+8FgUEVFRb4LQswLAz9Lx+eb7wzgLcwjJGnQoEG68MILI7Z9/etf1/79+2M+JycnR3l5eRE3P2LqfPhZOj7f6ehUTTMb4H1Gd5a+7LLLtGvXrohtf/nLX1RcXOxSicxSXi6VlXm7CQSIJdWf71R3qqaZDfAHo2uE/uVf/kVbtmzRQw89pD179uj555/Xk08+qYqKCreLZgyvdToGEpHKz3cqa5m8MFgBQHyM7iMkSWvWrNHs2bO1e/duDRkyRLNmzdKtt94a9/NZawymMn19Mr9KRYd3Lw1WALyKztIpQhCCiWhW8TY6XgPpR2dpwKdoVvE+BisA/mF0Z2nAD9o2gXU0eokLqXcwWAHwB4IQkEbRmsDKylgSwi+8tGQJgOisbxpjHhCkS6wmMIlmFQAwhdVBqKoq1OHxiitCP6uq3C6ReQiKyeuoCczt9ckAACHWBiE6rHaOoNg1rRP4na7tSvDnnRcKTHzuAMAd1gahdEy37ycExa7rbGQRQRMA3GdtEOrsr3XbJRIUaT6LLVYTGEETXcX3DkgNa4MQ84B0LN6gSK1G56ItE0GNJLqC7x2QOtbPLJ2K6fb9qqoqVEvR3HwqKJ7eqZfZdZPHe4dk8dmBLZhZOkNYtDS2zkY2UauRPC/XSNIk4y6+d0BqWR+EEF3rxU6KHRRt6meVjot/IkPoTQkfNMm4z6bvHZAJBCG0E+/Fzsu1GolI58U/nhpJU8IHHbzNYMv3DsgU6/sI2abtulfRHk+0/4Gf+1m53R/D7d9/uurqUBiLtr2kJLNlgb+/d4BEHyGkQTw1C8n0P/BzPyu3+2O4/ftPR5OMWfz8vQMyiSBkiXibNbjYRXL7/XD795+OJhkAfkQQskS8NQtc7CK5/X64/fvbYo00AH5DHyFLJNrXhP4HkRJ5Pzrrh5Xu3w8AfpCp63f3tL0yjNJas9B2gsRYF9XCQi64p4v3/aiqOtUEmZUVes9TUWvC+QCA9KBGyHCprl2gZiF9TBrhBQBex6gxpGX+GEaapI9JI7wAAPEhCBmKyeu8x6QRXgCA+BCEDEXtgveYNsILANA5OksbqrV2oW1/Ez/WLqRjlJVbysulsjL7+mH56RwCsAs1QoaypXbBlHW0Usm2flh+PIcA7MGoMcP5eZQXo6xO8WqNCucQQLowagyS/F27QD+oEC/XqHAOAXgdQcjH6utDSyGYOtKMUVbeHx3IOQTgdQQhn/JCLYMt/aA64vUaFc4hAK+jj5APea3fhp/7QXXGa+cqFpvPIYD0oI8Qkua1WgY/94PqTDI1KiY2edp8DgF4G0HIB9peGOm34S3l5aEaoOrq0M+OFmn1QpMnAHgJQcjjol0YTe23YWJNhiniqVHxesdqADARQchwHYWHji6MidQyZAI1GV3ntSZPAPACgpDBOgsPnV0YTem3QU1GatDkCQCpRxAyVDzhwSsXRmoyUsPUJk8A8DKCkKHiCQ9euTB6JbB5gWlNngDgdaw+b6h4V5/3wmrnrYFtxoxQmDM1sHlFYSHvHQCkirVByPRFLhMJD164MHohsAEA7OOpprF58+YpEAho5syZXXodr4xgircZxCvD0k3pvA0AQCvPBKH33ntPTzzxhC6++OIuvY7XRjB1Fh68EuoAADCRJ4LQ8ePHddNNN+mpp57SmWee2eG+TU1NCgaDEbfT+WkEk9dCHQAApvFEEKqoqNDEiRNVWlra6b6VlZXKz88P34qKiiIed2sEUzqar/wU6gAAcIPxQWjFihWqra1VZWVlXPvPnj1bDQ0N4VtdXV3E424MOU9X8xXD0gEA6Bqjg1BdXZ3uvPNOPffcc8rNzY3rOTk5OcrLy4u4tZXJuVjS2XzllXmEAAAwVcBxHMftQsSyevVq/cM//IO6tV7pJTU3NysQCCgrK0tNTU0Rj0UTDAaVn5+vhoaGqKEoVWINx6+uDtUEtVVdHeoEnarfzbB0AICfZOr6bfQ8QldeeaV27NgRsW369Om64IILdM8993QagmJJ9RxCVVWnan2yskK1NK21TPFOjNgVXphHCAAAExndNNa7d29ddNFFEbdevXrprLPO0kUXXZTUa6a6v05nTV9tm6+ysqR589oHF6/MBQQAgJ8YHYRSLR39deIZuVVeLlVWSoFAaN977okMYMwFBACAO4zuI5QKp7cxbt2al/L+Ou+9J40Z0377u+9Kl1wS+nd9fSjgtG0e27cv9O9Yj9HcBQCwFX2E0iAd/XWOH4++vbHx1L83bYpda+Q4sR8jCAEAkF5WNY2lY7h5Z3P5VFVJN97Y/nmt+zAXEAAA7rEqCEmpn0Ooo3DVtk9Sq6ysU/t09nw6UAMAkD5W9RHqqI2xq0Pqo83lE2sOoZUrpWuv7fj5HQ3JBwDA7zLVR4ggpPSFjo46SXcUtpJ9HgAAfpGpIGRd01hbJi6BwWKqAABkhlWjxqLpKHSkovalvFwqK0tsCYxMzEYNAACoEcrIqK3CwtA8RfEGKxZTBQAgM6wPQqaGjlSPbgMAAO3RWfr/YwV3AADMwczSGcYK7gAA2Mf6pjEAAGAva4LQgQNulwAAAJjGmiA0fHho4sSuYMkLAAD8xZog5Dhdmyixqio02/MVV4R+djVUAQAA91kThKTkZ2dO5+zTAADAPVYFoWQnSmTJCwAA/MmaIJSVlfxEiZmYfRoAAGSeNUFo587kZ2c2dfZpAADQNdZMqPi1r3Xt+cksngoAAMxmTRBKBWafBgDAX6xpGgMAAGiLIAQAAKxFEAIAANYiCAEAAGsRhAAAgLUIQgAAwFoEIQAAYC2CEAAAsBZBCAAAWIsgBAAArEUQAgAA1iIIAQAAaxGEAACAtQhCAADAWgQhAABgLYIQAACwFkEIAABYy+ggVFlZqUsuuUS9e/dW//79NWXKFO3atcvtYgEAAJ8wOght2LBBFRUV2rJli9atW6eTJ0/q6quvVmNjo9tFAwAAPhBwHMdxuxDx+vTTT9W/f39t2LBBf//3fx91n6amJjU1NYXvB4NBFRUVqaGhQXl5eZkqKgAA6IJgMKj8/Py0X7+NrhFqq6GhQZLUt2/fmPtUVlYqPz8/fCsqKspU8QAAgMd4pkaopaVF3//+93X06FG99dZbMfejRggAAO/LVI1Q97S9copVVFRo586dHYYgScrJyVFOTk6GSgUAALzME0Hojjvu0Jo1a7Rx40YVFha6XRwAAOATRgchx3H0k5/8RKtWrVJNTY2GDBnidpEAAICPGB2EKioq9Pzzz+vVV19V7969dejQIUlSfn6+evbs6XLpAACA1xndWToQCETdvnTpUv3whz+M6zUy1dkKAACkDp2lFWoaAwAASBdPzSMEAACQSgQhAABgLYIQAACwFkEIAABYiyAEAACsRRACAADWIggBAABrEYQAAIC1CEIAAMBaBCEAAGAtghAAALAWQQgAAFiLIAQAAKxFEAIAANYiCAEAAGsRhAAAgLUIQgAAwFoEIQAAYC2CEAAAsBZBCAAAWIsgBAAArEUQAgAA1iIIAQAAaxGEAACAtQhCAADAWgQhAABgLYIQAACwFkEIAABYiyAEAACsRRACAADWIggBAABrEYQAAIC1CEIAAMBaBCEAAGAtghAAALAWQQgAAFiLIAQAAKxFEAIAANbyRBBavHixzj77bOXm5mrs2LF699133S4SAADwAeOD0IsvvqhZs2Zpzpw5qq2t1ciRI1VWVqYjR464XTQAAOBxxgehBQsW6NZbb9X06dN14YUXasmSJfrKV76ip59+2u2iAQAAj+vudgE68uWXX2rr1q2aPXt2eFtWVpZKS0u1efPmqM9pampSU1NT+H5DQ4MkKRgMprewAAAgZVqv247jpPX3GB2E/vrXv6q5uVkDBgyI2D5gwAB9+OGHUZ9TWVmpuXPnttteVFSUljICAID0+eyzz5Sfn5+21zc6CCVj9uzZmjVrVvj+0aNHVVxcrP3796f1jTRNMBhUUVGR6urqlJeX53ZxMobj5rhtwHFz3DZoaGjQ4MGD1bdv37T+HqODUL9+/dStWzcdPnw4Yvvhw4c1cODAqM/JyclRTk5Ou+35+flWfYBa5eXlcdwW4bjtwnHbxdbjzspKb3dmoztLZ2dn61vf+pbWr18f3tbS0qL169dr3LhxLpYMAAD4gdE1QpI0a9YsTZs2TaNHj9aYMWO0aNEiNTY2avr06W4XDQAAeJzxQej666/Xp59+qvvvv1+HDh3SqFGjtHbt2nYdqGPJycnRnDlzojaX+RnHzXHbgOPmuG3Acaf3uANOuselAQAAGMroPkIAAADpRBACAADWIggBAABrEYQAAIC1PBeEFi9erLPPPlu5ubkaO3as3n333Q73/81vfqMLLrhAubm5GjFihF577bWIxx3H0f33369BgwapZ8+eKi0t1e7du9N5CElJ5Lifeuopfec739GZZ56pM888U6Wlpe32/+EPf6hAIBBxu+aaa9J9GAlL5LiXLVvW7phyc3Mj9vHj+S4pKWl33IFAQBMnTgzv44XzvXHjRk2aNEkFBQUKBAJavXp1p8+pqanRN7/5TeXk5Oi8887TsmXL2u2T6P8ZmZbocb/yyiu66qqr9NWvflV5eXkaN26cXn/99Yh9HnjggXbn+4ILLkjjUSQu0eOuqamJ+jk/dOhQxH5+O9/RvruBQEDDhw8P7+OF811ZWalLLrlEvXv3Vv/+/TVlyhTt2rWr0+dl4hruqSD04osvatasWZozZ45qa2s1cuRIlZWV6ciRI1H337Rpk2688UaVl5dr27ZtmjJliqZMmaKdO3eG93n44Yf1y1/+UkuWLNE777yjXr16qaysTF988UWmDqtTiR53TU2NbrzxRlVXV2vz5s0qKirS1VdfrQMHDkTsd8011+iTTz4J31544YVMHE7cEj1uKTTz6unH9PHHH0c87sfz/corr0Qc886dO9WtWzdde+21EfuZfr4bGxs1cuRILV68OK799+7dq4kTJ2r8+PHavn27Zs6cqVtuuSUiFCTzGcq0RI9748aNuuqqq/Taa69p69atGj9+vCZNmqRt27ZF7Dd8+PCI8/3WW2+lo/hJS/S4W+3atSviuPr37x9+zI/n+9FHH4043rq6OvXt27fd99v0871hwwZVVFRoy5YtWrdunU6ePKmrr75ajY2NMZ+TsWu44yFjxoxxKioqwvebm5udgoICp7KyMur+1113nTNx4sSIbWPHjnVmzJjhOI7jtLS0OAMHDnT+4z/+I/z40aNHnZycHOeFF15IwxEkJ9Hjbuv//u//nN69ezvLly8Pb5s2bZozefLkVBc1pRI97qVLlzr5+fkxX8+W871w4UKnd+/ezvHjx8PbvHC+TyfJWbVqVYf7/OxnP3OGDx8ese366693ysrKwve7+l5mWjzHHc2FF17ozJ07N3x/zpw5zsiRI1NXsDSL57irq6sdSc7f/va3mPvYcL5XrVrlBAIBZ9++feFtXjvfjuM4R44ccSQ5GzZsiLlPpq7hnqkR+vLLL7V161aVlpaGt2VlZam0tFSbN2+O+pzNmzdH7C9JZWVl4f337t2rQ4cOReyTn5+vsWPHxnzNTEvmuNs6ceKETp482W7hupqaGvXv31/Dhg3T7bffrs8++yylZe+KZI/7+PHjKi4uVlFRkSZPnqw//elP4cdsOd9VVVW64YYb1KtXr4jtJp/vZHT2/U7Fe+kFLS0tOnbsWLvv9+7du1VQUKBzzjlHN910k/bv3+9SCVNr1KhRGjRokK666iq9/fbb4e22nO+qqiqVlpaquLg4YrvXzndDQ4Mkdbigaqau4Z4JQn/961/V3NzcbkbpAQMGtGsjbnXo0KEO92/9mchrZloyx93WPffco4KCgogPyzXXXKNf//rXWr9+vebPn68NGzZowoQJam5uTmn5k5XMcQ8bNkxPP/20Xn31VT377LNqaWnRpZdeqvr6ekl2nO93331XO3fu1C233BKx3fTznYxY3+9gMKjPP/88Jd8dL3jkkUd0/PhxXXfddeFtY8eO1bJly7R27Vo9/vjj2rt3r77zne/o2LFjLpa0awYNGqQlS5bo5Zdf1ssvv6yioiKVlJSotrZWUmr+rzTdwYMH9bvf/a7d99tr57ulpUUzZ87UZZddposuuijmfpm6hhu/xAa6Zt68eVqxYoVqamoiOg7fcMMN4X+PGDFCF198sc4991zV1NToyiuvdKOoXTZu3LiIxXgvvfRSff3rX9cTTzyhBx980MWSZU5VVZVGjBihMWPGRGz34/mG9Pzzz2vu3Ll69dVXI/rKTJgwIfzviy++WGPHjlVxcbFWrlyp8vJyN4raZcOGDdOwYcPC9y+99FJ99NFHWrhwoZ555hkXS5Y5y5cvV58+fTRlypSI7V473xUVFdq5c6cx/Zg8UyPUr18/devWTYcPH47YfvjwYQ0cODDqcwYOHNjh/q0/E3nNTEvmuFs98sgjmjdvnn7/+9/r4osv7nDfc845R/369dOePXu6XOZU6Mpxt+rRo4e+8Y1vhI/J7+e7sbFRK1asiOs/PtPOdzJifb/z8vLUs2fPlHyGTLZixQrdcsstWrlyZbvmg7b69Omj888/39PnO5oxY8aEj8nv59txHD399NOaOnWqsrOzO9zX5PN9xx13aM2aNaqurlZhYWGH+2bqGu6ZIJSdna1vfetbWr9+fXhbS0uL1q9fH1ELcLpx48ZF7C9J69atC+8/ZMgQDRw4MGKfYDCod955J+ZrZloyxy2FetI/+OCDWrt2rUaPHt3p76mvr9dnn32mQYMGpaTcXZXscZ+uublZO3bsCB+Tn8+3FBpm2tTUpJtvvrnT32Pa+U5GZ9/vVHyGTPXCCy9o+vTpeuGFFyKmSYjl+PHj+uijjzx9vqPZvn17+Jj8fL6l0KirPXv2xPWHjonn23Ec3XHHHVq1apXefPNNDRkypNPnZOwanlA3b5etWLHCycnJcZYtW+b8+c9/dm677TanT58+zqFDhxzHcZypU6c69957b3j/t99+2+nevbvzyCOPOB988IEzZ84cp0ePHs6OHTvC+8ybN8/p06eP8+qrrzr/8z//40yePNkZMmSI8/nnn2f8+GJJ9LjnzZvnZGdnOy+99JLzySefhG/Hjh1zHMdxjh075vzrv/6rs3nzZmfv3r3OG2+84Xzzm990hg4d6nzxxReuHGM0iR733Llznddff9356KOPnK1btzo33HCDk5ub6/zpT38K7+PH893q29/+tnP99de32+6V833s2DFn27ZtzrZt2xxJzoIFC5xt27Y5H3/8seM4jnPvvfc6U6dODe//v//7v85XvvIV5+6773Y++OADZ/HixU63bt2ctWvXhvfp7L00QaLH/dxzzzndu3d3Fi9eHPH9Pnr0aHifu+66y6mpqXH27t3rvP32205paanTr18/58iRIxk/vlgSPe6FCxc6q1evdnbv3u3s2LHDufPOO52srCznjTfeCO/jx/Pd6uabb3bGjh0b9TW9cL5vv/12Jz8/36mpqYn43J44cSK8j1vXcE8FIcdxnMcee8wZPHiwk52d7YwZM8bZsmVL+LHLL7/cmTZtWsT+K1eudM4//3wnOzvbGT58uPPf//3fEY+3tLQ49913nzNgwAAnJyfHufLKK51du3Zl4lASkshxFxcXO5La3ebMmeM4juOcOHHCufrqq52vfvWrTo8ePZzi4mLn1ltvNeo/i1aJHPfMmTPD+w4YMMD57ne/69TW1ka8nh/Pt+M4zocffuhIcn7/+9+3ey2vnO/W4dFtb63HOm3aNOfyyy9v95xRo0Y52dnZzjnnnOMsXbq03et29F6aINHjvvzyyzvc33FC0wgMGjTIyc7Odr72ta85119/vbNnz57MHlgnEj3u+fPnO+eee66Tm5vr9O3b1ykpKXHefPPNdq/rt/PtOKEh4T179nSefPLJqK/phfMd7ZglRXxn3bqGB/5/AQEAAKzjmT5CAAAAqUYQAgAA1iIIAQAAaxGEAACAtQhCAADAWgQhAABgLYIQAACwFkEIAABYiyAEAACsRRACAADWIggBAABrEYQAeMqnn36qgQMH6qGHHgpv27Rpk7Kzs7V+/XoXSwbAi1h0FYDnvPbaa5oyZYo2bdqkYcOGadSoUZo8ebIWLFjgdtEAeAxBCIAnVVRU6I033tDo0aO1Y8cOvffee8rJyXG7WAA8hiAEwJM+//xzXXTRRaqrq9PWrVs1YsQIt4sEwIPoIwTAkz766CMdPHhQLS0t2rdvn9vFAeBR1AgB8Jwvv/xSY8aM0ahRozRs2DAtWrRIO3bsUP/+/d0uGgCPIQgB8Jy7775bL730kv74xz/qjDPO0OWXX678/HytWbPG7aIB8BiaxgB4Sk1NjRYtWqRnnnlGeXl5ysrK0jPPPKM//OEPevzxx90uHgCPoUYIAABYixohAABgLYIQAACwFkEIAABYiyAEAACsRRACAADWIggBAABrEYQAAIC1CEIAAMBaBCEAAGAtghAAALAWQQgAAFjr/wFyKy00SNrX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Google Shape;605;p103"/>
          <p:cNvSpPr txBox="1"/>
          <p:nvPr/>
        </p:nvSpPr>
        <p:spPr>
          <a:xfrm>
            <a:off x="378790" y="1546283"/>
            <a:ext cx="6284809" cy="401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Хотя XAI-подходы (SHAP, LIME, </a:t>
            </a:r>
            <a:r>
              <a:rPr lang="ru-RU" sz="2000" dirty="0" err="1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контрфакты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 и др.) создавались для повышения доверия, объяснения сами по себе могут стать инструментом манипуляции:</a:t>
            </a:r>
          </a:p>
          <a:p>
            <a:pPr>
              <a:lnSpc>
                <a:spcPct val="115000"/>
              </a:lnSpc>
              <a:spcAft>
                <a:spcPts val="1333"/>
              </a:spcAft>
            </a:pP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Montserrat"/>
              <a:sym typeface="Montserrat"/>
            </a:endParaRPr>
          </a:p>
          <a:p>
            <a:pPr marL="457200" indent="-457200">
              <a:lnSpc>
                <a:spcPct val="115000"/>
              </a:lnSpc>
              <a:spcAft>
                <a:spcPts val="1333"/>
              </a:spcAft>
              <a:buAutoNum type="arabicPeriod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  <a:hlinkClick r:id="rId3"/>
              </a:rPr>
              <a:t>Подстройка объяснений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 под выгодные нарративы</a:t>
            </a:r>
          </a:p>
          <a:p>
            <a:pPr marL="457200" indent="-457200">
              <a:lnSpc>
                <a:spcPct val="115000"/>
              </a:lnSpc>
              <a:spcAft>
                <a:spcPts val="1333"/>
              </a:spcAft>
              <a:buAutoNum type="arabicPeriod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Fair-</a:t>
            </a:r>
            <a:r>
              <a:rPr lang="ru-RU" sz="2000" dirty="0" err="1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washing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 и 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  <a:hlinkClick r:id="rId4"/>
              </a:rPr>
              <a:t>сокрытие предвзятости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Montserrat"/>
              <a:sym typeface="Montserrat"/>
            </a:endParaRPr>
          </a:p>
          <a:p>
            <a:pPr marL="457200" indent="-457200">
              <a:lnSpc>
                <a:spcPct val="115000"/>
              </a:lnSpc>
              <a:spcAft>
                <a:spcPts val="1333"/>
              </a:spcAft>
              <a:buAutoNum type="arabicPeriod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  <a:hlinkClick r:id="rId5"/>
              </a:rPr>
              <a:t>Атаки на объяснения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Montserrat"/>
              <a:sym typeface="Montserrat"/>
            </a:endParaRPr>
          </a:p>
        </p:txBody>
      </p:sp>
      <p:pic>
        <p:nvPicPr>
          <p:cNvPr id="8194" name="Picture 2" descr="Манипуляция: значение слова, признаки манипуляции 2025 - spec-rental.com.ua">
            <a:extLst>
              <a:ext uri="{FF2B5EF4-FFF2-40B4-BE49-F238E27FC236}">
                <a16:creationId xmlns:a16="http://schemas.microsoft.com/office/drawing/2014/main" id="{D4CE4A97-7065-44C2-8933-A595513E3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2089149"/>
            <a:ext cx="539877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496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79999" y="415200"/>
            <a:ext cx="8086151" cy="58232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 err="1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Псевдообъяснение</a:t>
            </a: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как инструмент обмана</a:t>
            </a:r>
            <a:endParaRPr lang="en-US"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AutoShape 2" descr="data:image/png;base64,iVBORw0KGgoAAAANSUhEUgAAAkIAAAGwCAYAAABFFQqPAAAAOXRFWHRTb2Z0d2FyZQBNYXRwbG90bGliIHZlcnNpb24zLjcuMSwgaHR0cHM6Ly9tYXRwbG90bGliLm9yZy/bCgiHAAAACXBIWXMAAA9hAAAPYQGoP6dpAAAvU0lEQVR4nO3dfXRU9YH/8c8ESEKRBJHykCZEVMSKCG0RFm3XoNFIKYU9uz4dpZSNSm1sZXGtcs4qsrYGXBewliPqRqA+IVXBHtZiEROoAj4Q6EKrFFyQBASsp2QgaGST+/tjfhmYZCaZmczM/d77fb/OmRPmzp3J986d4X7yfQw4juMIAADAQlluFwAAAMAtBCEAAGAtghAAALAWQQgAAFiLIAQAAKxFEAIAANYiCAEAAGt1d7sA6dbS0qKDBw+qd+/eCgQCbhcHAADEwXEcHTt2TAUFBcrKSl+9je+D0MGDB1VUVOR2MQAAQBLq6upUWFiYttf3fRDq3bu3pNAbmZeX53JpAABAPILBoIqKisLX8XTxfRBqbQ7Ly8sjCAEA4DHp7tZCZ2kAAGAtghAAALAWQQgAAFiLIAQAAKxFEAIAANYiCAEAAGsRhAAAgLUIQgAAwFoEIQAAYC2CEAAAsBZBCAAAWIsgBAAArEUQAgAA1iIIAQAAaxGEAACAtQhCAADAWgQhAABgLYIQAACwlqtBaOPGjZo0aZIKCgoUCAS0evXqmPv+6Ec/UiAQ0KJFizJWPgAA4G+uBqHGxkaNHDlSixcv7nC/VatWacuWLSooKMhQyQAAgA26u/nLJ0yYoAkTJnS4z4EDB/STn/xEr7/+uiZOnJihkgEAABu4GoQ609LSoqlTp+ruu+/W8OHD43pOU1OTmpqawveDwWC6igcAADzO6M7S8+fPV/fu3fXTn/407udUVlYqPz8/fCsqKkpjCQEAgJcZG4S2bt2qRx99VMuWLVMgEIj7ebNnz1ZDQ0P4VldXl8ZSAgAALzM2CP3hD3/QkSNHNHjwYHXv3l3du3fXxx9/rLvuuktnn312zOfl5OQoLy8v4gYAABCNsX2Epk6dqtLS0ohtZWVlmjp1qqZPn+5SqQAAgJ+4GoSOHz+uPXv2hO/v3btX27dvV9++fTV48GCdddZZEfv36NFDAwcO1LBhwzJdVAAA4EOuBqH3339f48ePD9+fNWuWJGnatGlatmyZS6UCAAC2cDUIlZSUyHGcuPfft29f+goDAACsY2xnaQAAgHQjCAEAAGsRhAAAgLUIQgAAwFoEIQAAYC2CEAAAsBZBCAAAWIsgBAAArEUQAgAA1iIIAQAAaxGEAACAtQhCAADAWgQhAABgLYIQAACwFkEIAABYiyAEAACsRRACAADWIggBAABrEYQAAIC1CEIAAMBaBCEAAGAtghAAALAWQQgAAFiLIAQAAKxFEAIAANYiCAEAAGsRhAAAgLUIQgAAwFoEIQAAYC2CEAAAsBZBCAAAWIsgBAAArEUQAgAA1iIIAQAAaxGEAACAtQhCAAAYrL5eqq4O/UTqEYQAADBUVZVUXCxdcUXoZ1WV2yXyH4IQAAAGqq+XbrtNamkJ3W9pkWbMoGYo1VwNQhs3btSkSZNUUFCgQCCg1atXhx87efKk7rnnHo0YMUK9evVSQUGBfvCDH+jgwYPuFRgAgAzZvftUCGrV3Czt2eNOefzK1SDU2NiokSNHavHixe0eO3HihGpra3XfffeptrZWr7zyinbt2qXvf//7LpQUAIDMGjpUympzle7WTTrvPHfK41fd3fzlEyZM0IQJE6I+lp+fr3Xr1kVs+9WvfqUxY8Zo//79Gjx4cCaKCACAKwoLpSefDDWHNTeHQtATT4S2I3VcDUKJamhoUCAQUJ8+fWLu09TUpKampvD9YDCYgZIBAJB65eVSWVmoOey88whB6eCZztJffPGF7rnnHt14443Ky8uLuV9lZaXy8/PDt6KiogyWEgCA1CoslEpKCEHp4okgdPLkSV133XVyHEePP/54h/vOnj1bDQ0N4VtdXV2GSgkAALzG+Kax1hD08ccf68033+ywNkiScnJylJOTk6HSAQAALzM6CLWGoN27d6u6ulpnnXWW20UCAAA+4moQOn78uPacNiHC3r17tX37dvXt21eDBg3SP/3TP6m2tlZr1qxRc3OzDh06JEnq27evsrOz3So2AADwiYDjOI5bv7ympkbjx49vt33atGl64IEHNGTIkKjPq66uVklJSVy/IxgMKj8/Xw0NDZ02qwEAADNk6vrtao1QSUmJOsphLmY0AABgAU+MGgMAAEgHghAAALAWQQgAAFiLIAQAAKxFEAIAANYiCAEAAGsRhAAAgLUIQgAAwFoEIQAAYC2CEAAAsBZBCAAAWIsgBAAArEUQAgAA1iIIAQAAaxGEAACAtQhCAADAWgQhAABgLYIQAACwFkEIAABYiyAEAACiqq+XqqtDP/2KIAQAANqpqpKKi6Urrgj9rKpyu0TpQRACAAAR6uul226TWlpC91tapBkz/FkzRBACAAARdu8+FYJaNTdLe/a4U550IggBAKxiQ7+Xrho6VMpqkxC6dZPOO8+d8qQTQQgAYA1b+r10VWGh9OSTofAjhX4+8URou98EHMdx3C5EOgWDQeXn56uhoUF5eXluFwcA4JL6+lD4Ob3Jp1s3ad8+f17gU6G+PtQcdt55mX+PMnX97p62VwYAwCAd9XshCEVXWOj/94amMQCAFWzq94L4EYQAAFbwWr8XOnVnBkEIAGCN8vJQn6Dq6tDP8nK3SxSd1zp1ezm00VkaAACDeK1Td1XVqckXs7JCtW6pCJiZun5TIwQAgEGSmczQrRoZP8xATRACAMAgiXbqdrMZzQ8zUBOEAAAwSCKdut2ukfHDSDyCEAAAhom3U7fbNTJeG4kXDRMqAgBgoHgmM2ytkWnbsTqTNTLl5VJZmXszUHcVNUIAAHiUKTUyhYVSSYn3QpBEjRAAAKqvDzUzDR3qvYu512tk3EaNEADAal6bvDAaL9fIuM3VILRx40ZNmjRJBQUFCgQCWr16dcTjjuPo/vvv16BBg9SzZ0+VlpZq9+7d7hQWAOA7bo+6gvtcDUKNjY0aOXKkFi9eHPXxhx9+WL/85S+1ZMkSvfPOO+rVq5fKysr0xRdfZLikAAA/cnvUla1MWpLD1T5CEyZM0IQJE6I+5jiOFi1apH/7t3/T5MmTJUm//vWvNWDAAK1evVo33HBD1Oc1NTWpqakpfD8YDKa+4AAAXzBh1JVt0rUkR7KM7SO0d+9eHTp0SKWlpeFt+fn5Gjt2rDZv3hzzeZWVlcrPzw/fioqKMlFcAIDBYtVAmDLqyhYmNkUaG4QOHTokSRowYEDE9gEDBoQfi2b27NlqaGgI3+rq6tJaTgCA2TrrDO2VFen9wMSmSN8Nn8/JyVFOTo7bxQAAJKizIezJDHGPVQNRVhb5GvFMXoiuGzpUCgQkxzm1LRBwtynS2BqhgQMHSpIOHz4csf3w4cPhxwAA/tBZrU2yQ9xNrIFApEDA3d9vbBAaMmSIBg4cqPXr14e3BYNBvfPOOxo3bpyLJQMApFJn/Ua60q/ED4uC+snu3ZG1QVLofLoZTF0NQsePH9f27du1fft2SaEO0tu3b9f+/fsVCAQ0c+ZM/fznP9dvf/tb7dixQz/4wQ9UUFCgKVOmuFlsAEAKdVZr05VaHTpDm8XEYOpqH6H3339f48ePD9+fNWuWJGnatGlatmyZfvazn6mxsVG33Xabjh49qm9/+9tau3atcnNz3SoyACDFOhvC3tUh7ixBYY7WYDpjRijMmhBMA47TtpLKX4LBoPLz89XQ0KC8vDy3iwMAiKKqqv3F8fTRW509Dm+pr+88mGbq+k0QAgAYobOLYzwXT/hHpq7fvhs+DwDwps6GsDPEPTWSmYbAz4wdNQYAAFIr2WkI/IwgBACABboyDYFJi6SmGkEIAAALJDsNgd9rkQhCAABYIJk5fExcJDXVCEIAANf4ucnFNMlMLmnDEiUEIQCAK/ze5GKi8nJp375Q+Ny3r/O5mEycCTrVCEIAgIzzUpOL32qtCgulkpL4hs7bsEQJQQgAkHFeaXKh1irxWiSvYWZpALCQ25Pq1deHgkXb9cP27TOntsELZfSzTF2/qRECAMuYUMvhhSYXr9RaoWuoEQIAi5hWy2Hy+mGmvVe2oUYIAJByptVyJNJxN9O8UGuFrmPRVQCwSOtw6La1HH4aDp1K5eVSWZm5tVboOmqEAMAi1HIkzuRaq1Z+G+KfSQQhALCM34dD28aEzu9eRmdpAEBGuT1030+81KE70fNOZ2kAgO9Qe5FapnV+j8Xk806NEAAgI7xUe+EVXnhPky0jNUIAAF/xSu2Fl3ih87vp553h8wCAjGDofnqYPsTf9PNOjRAAICO8UHvhVSYP8Tf9vNNHCAAQUzpGeJm8rAbSJ9HznqnrN01jAICoqqqk224LNWlkZYX+qk/FnEOFhQQgG5l63mkaAwC0U19/KgRJoZ8zZjBzMfyHIAQAhnNj+QTTR/oAqUIQAgCDuTURXetIn9OZNNIHmeP3dcwIQgBgKDebp0wf6YPMMHlG6FQhCAGAodxunmJxVn+Kt4bHln5iBCEAMJQJzVMmz0+DU+INN4nU8LgdxDOFIAQAhqJ5CvGIN9wkWsNjQhDPBIIQABiM5il0JJFwk2gNjy1BnAkVAcBwpk5EB/d1FG7afmaSWfPL9HXMUoEgBACQdGo5jTPOkI4fT+2yGkiPRMJNaw3PjBmhsBRvDY/fgzhNYwCAiH4mY8Zkdri03+epSadEm69oam2PRVcBwHL19aHQ07aJRQpdWPftS1+NQLrWM7ONHxeyzdT1mxohALBctH4mrdI5XNqWeWoygWkOkmd0EGpubtZ9992nIUOGqGfPnjr33HP14IMPyueVWACQUdGGSbdK53BpW+apcRPNjp0zOgjNnz9fjz/+uH71q1/pgw8+0Pz58/Xwww/rsccec7toAHyCC0X7fiat0j1c2pZ5atxiw/IYqWB0H6Hvfe97GjBggKpOO3v/+I//qJ49e+rZZ5+N6zXoIwQgFvqnRGrtZ9Krl9TYmJn+JlVV7Ucx2XwOUiVav6909/dKtUxdv40ePn/ppZfqySef1F/+8hedf/75+uMf/6i33npLCxYsiPmcpqYmNTU1he8Hg8FMFBWAx8Tqn1JW5p0LRaq5MUzahnlq3JDI/EK2MzoI3XvvvQoGg7rgggvUrVs3NTc36xe/+IVuuummmM+prKzU3LlzM1hKAF7EhcIcfp+nxg3JTJ5oK6P7CK1cuVLPPfecnn/+edXW1mr58uV65JFHtHz58pjPmT17thoaGsK3urq6DJYYgFfQP8Vufu8bZsvyGKlgdB+hoqIi3XvvvaqoqAhv+/nPf65nn31WH374YVyvQR8hALHQP8VONvUN8/L8QvQRknTixAlltfmTrVu3bmqJNeEFACSA/in2sa1vGM2OnTM6CE2aNEm/+MUvNHjwYA0fPlzbtm3TggUL9M///M9uFw2AT3ChsAt9w9CW0UHoscce03333acf//jHOnLkiAoKCjRjxgzdf//9bhcNAIzSumAqC6V2jE7EaMvoPkKpQB8hAH5nU5+XVKBvmDdk6vpNEALSiL/SkW5+mDjPDV7uRGwLFl0FPI7p7ZEJrNeVHBYpRSuCEJAGrKqNTGE+JKBrEg5C06ZN08aNG9NRFsA3+CsdmcLEeUDXJByEGhoaVFpaqqFDh+qhhx7SgQMH0lEuwNP4Kz210j0LsNdnGS4vD/UJqq4O/TSh46/X31PYI+EgtHr1ah04cEC33367XnzxRZ199tmaMGGCXnrpJZ08eTIdZQQ8h7/SUyfdfa380pfLpD4vfnlPYYcujxqrra3V0qVL9V//9V8644wzdPPNN+vHP/6xhg4dmqoydgmjxuAmRqZ0TbpHRGVixJVtIwcZxYZU8cSosU8++UTr1q3TunXr1K1bN333u9/Vjh07dOGFF2rhwoWpKiOQMpmurjfpr3QvSndfq3S/vo01I4m+pzShwW0JB6GTJ0/q5Zdf1ve+9z0VFxfrN7/5jWbOnKmDBw9q+fLleuONN7Ry5Ur9+7//ezrKCyTNxouS16W7r1U6X9/WkYOJvKd8J2GChIPQoEGDdOutt6q4uFjvvvuu3n//ff3oRz+KqLYaP368+vTpk8pyAl1i60XJi06vIUh3X6t0vr6fRg4mUmsT73vKdxKmSHitsYULF+raa69Vbm5uzH369OmjvXv3dqlgQCqx0KI3xFoqIp0rxKfr9f2yplUyy3fE857ynYQpWGIDVqADp/n8eI68vqZVOs+JH883UssTnaUBrzBlODsdQ2PzU1NSKxPn90lEOs+JKd9JgBohWMXN4eyZXiHca8O2qSEwT6amF2CKCURDjRCQBm4NZ890x1AvjsZJpJMttWqZkYlaG6aYgNuoEQIyoLo6FEqibS8pSe3v8nrNSkc1BJmuVUMItTZwQ6au3wmPGgOQuEyOIPL6aJzCwujljFWrVlbmjeMyWWfNqLHOCeAHNI0BGZDJjqF+XfDVj52pTeDFZlQglQhCQIZkagSRX0fjxAp4R47QXyhZTGoIEISAjMpUx9BUhy4TOii3DXitTY3XX09NRrKoZQMIQkCXmBAQYklV6DKp6aQ14K1cKTlO6CZRk5EsvzajAokgCAFJMikgpIuJTSeFhVK/fqdCUCtqMhLn12ZUIBEEISAJJgaEdDC16YSajNQ5vRl182bpnHNCn2OTazvhD6Z8xghCQBJMDQipZmrgoCYjtQoLpY8+kv7u70I1nIMHh25+ru2Eu0yqUWdCRSAJXp+0MBEmLxzKRH+pEe3zfDq/frbhjnj//2SJDcBgNtVImLxwKMszpEa0Gs7T+bG2E+4xrUadmaWBJJWXh2Y1tqFGgpmF/S3azOenM6E5FP6RyZn240GNENAF1EjAD6LN0RQIhP7t59pOuMO0GnX6CAFd1Nk6TYDb4v2Mnt7nSrKjthPu6ayPH4uuAh7AaugwXSKf0bZNoAQgpJMpTe7UCAFJsmnkGLyJzyi8jFFjgOFMG/kAtMVnFOgcQQhIkqmTDQKt+IwCnSMIAUkybeRDPEyZ0h6Z4cXPKJBp9BGCK/w00sorsxvTsdteXvmMAqfL1PWbIISM8+MF2fRgR6dZAF5DZ2n4xunNMV5ftT1a05Ipiwe2fZ9PL6cNnWZp9gOQDIIQ0qptSHj0Ue9ekKMFHlOC3elli7ZyuN87zZoSRgF4j/FB6MCBA7r55pt11llnqWfPnhoxYoTef/99t4uFOEQLCQsXnpq6v5UXLsixAs+mTe4Hu7Zlc5zQ7fRySv7tNGtKGAXgTUYHob/97W+67LLL1KNHD/3ud7/Tn//8Z/3nf/6nzjzzTLeLZgyTmwNiNcfcdZf3LsixjiUQcL+mJd6Vw01eRT6WeD7fNjT7AUgfo5fYmD9/voqKirR06dLwtiFDhrhYIrOY3uk41grDd94ZunlpFEusYxk3LvS+z5gRuvi6EewSWTnclCnt4xHv59u0lawBeIvRNUK//e1vNXr0aF177bXq37+/vvGNb+ipp57q8DlNTU0KBoMRNz/yQnNAR3OYeG3V9o6Oxe2alrZlO72Wyis1bm0l8vlOdK4ck2tRAWSe0cPnc3NzJUmzZs3Stddeq/fee0933nmnlixZomnTpkV9zgMPPKC5c+e22+634fPV1aGOodG2l5RkvDgd8tMcJiYfi59WDk/m8x3PuTG9FhXAKcwjJCk7O1ujR4/Wpk2bwtt++tOf6r333tPmzZujPqepqUlNTU3h+8FgUEVFRb4LQswLAz9Lx+eb7wzgLcwjJGnQoEG68MILI7Z9/etf1/79+2M+JycnR3l5eRE3P2LqfPhZOj7f6ehUTTMb4H1Gd5a+7LLLtGvXrohtf/nLX1RcXOxSicxSXi6VlXm7CQSIJdWf71R3qqaZDfAHo2uE/uVf/kVbtmzRQw89pD179uj555/Xk08+qYqKCreLZgyvdToGEpHKz3cqa5m8MFgBQHyM7iMkSWvWrNHs2bO1e/duDRkyRLNmzdKtt94a9/NZawymMn19Mr9KRYd3Lw1WALyKztIpQhCCiWhW8TY6XgPpR2dpwKdoVvE+BisA/mF0Z2nAD9o2gXU0eokLqXcwWAHwB4IQkEbRmsDKylgSwi+8tGQJgOisbxpjHhCkS6wmMIlmFQAwhdVBqKoq1OHxiitCP6uq3C6ReQiKyeuoCczt9ckAACHWBiE6rHaOoNg1rRP4na7tSvDnnRcKTHzuAMAd1gahdEy37ycExa7rbGQRQRMA3GdtEOrsr3XbJRIUaT6LLVYTGEETXcX3DkgNa4MQ84B0LN6gSK1G56ItE0GNJLqC7x2QOtbPLJ2K6fb9qqoqVEvR3HwqKJ7eqZfZdZPHe4dk8dmBLZhZOkNYtDS2zkY2UauRPC/XSNIk4y6+d0BqWR+EEF3rxU6KHRRt6meVjot/IkPoTQkfNMm4z6bvHZAJBCG0E+/Fzsu1GolI58U/nhpJU8IHHbzNYMv3DsgU6/sI2abtulfRHk+0/4Gf+1m53R/D7d9/uurqUBiLtr2kJLNlgb+/d4BEHyGkQTw1C8n0P/BzPyu3+2O4/ftPR5OMWfz8vQMyiSBkiXibNbjYRXL7/XD795+OJhkAfkQQskS8NQtc7CK5/X64/fvbYo00AH5DHyFLJNrXhP4HkRJ5Pzrrh5Xu3w8AfpCp63f3tL0yjNJas9B2gsRYF9XCQi64p4v3/aiqOtUEmZUVes9TUWvC+QCA9KBGyHCprl2gZiF9TBrhBQBex6gxpGX+GEaapI9JI7wAAPEhCBmKyeu8x6QRXgCA+BCEDEXtgveYNsILANA5OksbqrV2oW1/Ez/WLqRjlJVbysulsjL7+mH56RwCsAs1QoaypXbBlHW0Usm2flh+PIcA7MGoMcP5eZQXo6xO8WqNCucQQLowagyS/F27QD+oEC/XqHAOAXgdQcjH6utDSyGYOtKMUVbeHx3IOQTgdQQhn/JCLYMt/aA64vUaFc4hAK+jj5APea3fhp/7QXXGa+cqFpvPIYD0oI8Qkua1WgY/94PqTDI1KiY2edp8DgF4G0HIB9peGOm34S3l5aEaoOrq0M+OFmn1QpMnAHgJQcjjol0YTe23YWJNhiniqVHxesdqADARQchwHYWHji6MidQyZAI1GV3ntSZPAPACgpDBOgsPnV0YTem3QU1GatDkCQCpRxAyVDzhwSsXRmoyUsPUJk8A8DKCkKHiCQ9euTB6JbB5gWlNngDgdaw+b6h4V5/3wmrnrYFtxoxQmDM1sHlFYSHvHQCkirVByPRFLhMJD164MHohsAEA7OOpprF58+YpEAho5syZXXodr4xgircZxCvD0k3pvA0AQCvPBKH33ntPTzzxhC6++OIuvY7XRjB1Fh68EuoAADCRJ4LQ8ePHddNNN+mpp57SmWee2eG+TU1NCgaDEbfT+WkEk9dCHQAApvFEEKqoqNDEiRNVWlra6b6VlZXKz88P34qKiiIed2sEUzqar/wU6gAAcIPxQWjFihWqra1VZWVlXPvPnj1bDQ0N4VtdXV3E424MOU9X8xXD0gEA6Bqjg1BdXZ3uvPNOPffcc8rNzY3rOTk5OcrLy4u4tZXJuVjS2XzllXmEAAAwVcBxHMftQsSyevVq/cM//IO6tV7pJTU3NysQCCgrK0tNTU0Rj0UTDAaVn5+vhoaGqKEoVWINx6+uDtUEtVVdHeoEnarfzbB0AICfZOr6bfQ8QldeeaV27NgRsW369Om64IILdM8993QagmJJ9RxCVVWnan2yskK1NK21TPFOjNgVXphHCAAAExndNNa7d29ddNFFEbdevXrprLPO0kUXXZTUa6a6v05nTV9tm6+ysqR589oHF6/MBQQAgJ8YHYRSLR39deIZuVVeLlVWSoFAaN977okMYMwFBACAO4zuI5QKp7cxbt2al/L+Ou+9J40Z0377u+9Kl1wS+nd9fSjgtG0e27cv9O9Yj9HcBQCwFX2E0iAd/XWOH4++vbHx1L83bYpda+Q4sR8jCAEAkF5WNY2lY7h5Z3P5VFVJN97Y/nmt+zAXEAAA7rEqCEmpn0Ooo3DVtk9Sq6ysU/t09nw6UAMAkD5W9RHqqI2xq0Pqo83lE2sOoZUrpWuv7fj5HQ3JBwDA7zLVR4ggpPSFjo46SXcUtpJ9HgAAfpGpIGRd01hbJi6BwWKqAABkhlWjxqLpKHSkovalvFwqK0tsCYxMzEYNAACoEcrIqK3CwtA8RfEGKxZTBQAgM6wPQqaGjlSPbgMAAO3RWfr/YwV3AADMwczSGcYK7gAA2Mf6pjEAAGAva4LQgQNulwAAAJjGmiA0fHho4sSuYMkLAAD8xZog5Dhdmyixqio02/MVV4R+djVUAQAA91kThKTkZ2dO5+zTAADAPVYFoWQnSmTJCwAA/MmaIJSVlfxEiZmYfRoAAGSeNUFo587kZ2c2dfZpAADQNdZMqPi1r3Xt+cksngoAAMxmTRBKBWafBgDAX6xpGgMAAGiLIAQAAKxFEAIAANYiCAEAAGsRhAAAgLUIQgAAwFoEIQAAYC2CEAAAsBZBCAAAWIsgBAAArEUQAgAA1iIIAQAAaxGEAACAtQhCAADAWgQhAABgLYIQAACwFkEIAABYy+ggVFlZqUsuuUS9e/dW//79NWXKFO3atcvtYgEAAJ8wOght2LBBFRUV2rJli9atW6eTJ0/q6quvVmNjo9tFAwAAPhBwHMdxuxDx+vTTT9W/f39t2LBBf//3fx91n6amJjU1NYXvB4NBFRUVqaGhQXl5eZkqKgAA6IJgMKj8/Py0X7+NrhFqq6GhQZLUt2/fmPtUVlYqPz8/fCsqKspU8QAAgMd4pkaopaVF3//+93X06FG99dZbMfejRggAAO/LVI1Q97S9copVVFRo586dHYYgScrJyVFOTk6GSgUAALzME0Hojjvu0Jo1a7Rx40YVFha6XRwAAOATRgchx3H0k5/8RKtWrVJNTY2GDBnidpEAAICPGB2EKioq9Pzzz+vVV19V7969dejQIUlSfn6+evbs6XLpAACA1xndWToQCETdvnTpUv3whz+M6zUy1dkKAACkDp2lFWoaAwAASBdPzSMEAACQSgQhAABgLYIQAACwFkEIAABYiyAEAACsRRACAADWIggBAABrEYQAAIC1CEIAAMBaBCEAAGAtghAAALAWQQgAAFiLIAQAAKxFEAIAANYiCAEAAGsRhAAAgLUIQgAAwFoEIQAAYC2CEAAAsBZBCAAAWIsgBAAArEUQAgAA1iIIAQAAaxGEAACAtQhCAADAWgQhAABgLYIQAACwFkEIAABYiyAEAACsRRACAADWIggBAABrEYQAAIC1CEIAAMBaBCEAAGAtghAAALAWQQgAAFiLIAQAAKxFEAIAANbyRBBavHixzj77bOXm5mrs2LF699133S4SAADwAeOD0IsvvqhZs2Zpzpw5qq2t1ciRI1VWVqYjR464XTQAAOBxxgehBQsW6NZbb9X06dN14YUXasmSJfrKV76ip59+2u2iAQAAj+vudgE68uWXX2rr1q2aPXt2eFtWVpZKS0u1efPmqM9pampSU1NT+H5DQ4MkKRgMprewAAAgZVqv247jpPX3GB2E/vrXv6q5uVkDBgyI2D5gwAB9+OGHUZ9TWVmpuXPnttteVFSUljICAID0+eyzz5Sfn5+21zc6CCVj9uzZmjVrVvj+0aNHVVxcrP3796f1jTRNMBhUUVGR6urqlJeX53ZxMobj5rhtwHFz3DZoaGjQ4MGD1bdv37T+HqODUL9+/dStWzcdPnw4Yvvhw4c1cODAqM/JyclRTk5Ou+35+flWfYBa5eXlcdwW4bjtwnHbxdbjzspKb3dmoztLZ2dn61vf+pbWr18f3tbS0qL169dr3LhxLpYMAAD4gdE1QpI0a9YsTZs2TaNHj9aYMWO0aNEiNTY2avr06W4XDQAAeJzxQej666/Xp59+qvvvv1+HDh3SqFGjtHbt2nYdqGPJycnRnDlzojaX+RnHzXHbgOPmuG3Acaf3uANOuselAQAAGMroPkIAAADpRBACAADWIggBAABrEYQAAIC1PBeEFi9erLPPPlu5ubkaO3as3n333Q73/81vfqMLLrhAubm5GjFihF577bWIxx3H0f33369BgwapZ8+eKi0t1e7du9N5CElJ5Lifeuopfec739GZZ56pM888U6Wlpe32/+EPf6hAIBBxu+aaa9J9GAlL5LiXLVvW7phyc3Mj9vHj+S4pKWl33IFAQBMnTgzv44XzvXHjRk2aNEkFBQUKBAJavXp1p8+pqanRN7/5TeXk5Oi8887TsmXL2u2T6P8ZmZbocb/yyiu66qqr9NWvflV5eXkaN26cXn/99Yh9HnjggXbn+4ILLkjjUSQu0eOuqamJ+jk/dOhQxH5+O9/RvruBQEDDhw8P7+OF811ZWalLLrlEvXv3Vv/+/TVlyhTt2rWr0+dl4hruqSD04osvatasWZozZ45qa2s1cuRIlZWV6ciRI1H337Rpk2688UaVl5dr27ZtmjJliqZMmaKdO3eG93n44Yf1y1/+UkuWLNE777yjXr16qaysTF988UWmDqtTiR53TU2NbrzxRlVXV2vz5s0qKirS1VdfrQMHDkTsd8011+iTTz4J31544YVMHE7cEj1uKTTz6unH9PHHH0c87sfz/corr0Qc886dO9WtWzdde+21EfuZfr4bGxs1cuRILV68OK799+7dq4kTJ2r8+PHavn27Zs6cqVtuuSUiFCTzGcq0RI9748aNuuqqq/Taa69p69atGj9+vCZNmqRt27ZF7Dd8+PCI8/3WW2+lo/hJS/S4W+3atSviuPr37x9+zI/n+9FHH4043rq6OvXt27fd99v0871hwwZVVFRoy5YtWrdunU6ePKmrr75ajY2NMZ+TsWu44yFjxoxxKioqwvebm5udgoICp7KyMur+1113nTNx4sSIbWPHjnVmzJjhOI7jtLS0OAMHDnT+4z/+I/z40aNHnZycHOeFF15IwxEkJ9Hjbuv//u//nN69ezvLly8Pb5s2bZozefLkVBc1pRI97qVLlzr5+fkxX8+W871w4UKnd+/ezvHjx8PbvHC+TyfJWbVqVYf7/OxnP3OGDx8ese366693ysrKwve7+l5mWjzHHc2FF17ozJ07N3x/zpw5zsiRI1NXsDSL57irq6sdSc7f/va3mPvYcL5XrVrlBAIBZ9++feFtXjvfjuM4R44ccSQ5GzZsiLlPpq7hnqkR+vLLL7V161aVlpaGt2VlZam0tFSbN2+O+pzNmzdH7C9JZWVl4f337t2rQ4cOReyTn5+vsWPHxnzNTEvmuNs6ceKETp482W7hupqaGvXv31/Dhg3T7bffrs8++yylZe+KZI/7+PHjKi4uVlFRkSZPnqw//elP4cdsOd9VVVW64YYb1KtXr4jtJp/vZHT2/U7Fe+kFLS0tOnbsWLvv9+7du1VQUKBzzjlHN910k/bv3+9SCVNr1KhRGjRokK666iq9/fbb4e22nO+qqiqVlpaquLg4YrvXzndDQ4Mkdbigaqau4Z4JQn/961/V3NzcbkbpAQMGtGsjbnXo0KEO92/9mchrZloyx93WPffco4KCgogPyzXXXKNf//rXWr9+vebPn68NGzZowoQJam5uTmn5k5XMcQ8bNkxPP/20Xn31VT377LNqaWnRpZdeqvr6ekl2nO93331XO3fu1C233BKx3fTznYxY3+9gMKjPP/88Jd8dL3jkkUd0/PhxXXfddeFtY8eO1bJly7R27Vo9/vjj2rt3r77zne/o2LFjLpa0awYNGqQlS5bo5Zdf1ssvv6yioiKVlJSotrZWUmr+rzTdwYMH9bvf/a7d99tr57ulpUUzZ87UZZddposuuijmfpm6hhu/xAa6Zt68eVqxYoVqamoiOg7fcMMN4X+PGDFCF198sc4991zV1NToyiuvdKOoXTZu3LiIxXgvvfRSff3rX9cTTzyhBx980MWSZU5VVZVGjBihMWPGRGz34/mG9Pzzz2vu3Ll69dVXI/rKTJgwIfzviy++WGPHjlVxcbFWrlyp8vJyN4raZcOGDdOwYcPC9y+99FJ99NFHWrhwoZ555hkXS5Y5y5cvV58+fTRlypSI7V473xUVFdq5c6cx/Zg8UyPUr18/devWTYcPH47YfvjwYQ0cODDqcwYOHNjh/q0/E3nNTEvmuFs98sgjmjdvnn7/+9/r4osv7nDfc845R/369dOePXu6XOZU6Mpxt+rRo4e+8Y1vhI/J7+e7sbFRK1asiOs/PtPOdzJifb/z8vLUs2fPlHyGTLZixQrdcsstWrlyZbvmg7b69Omj888/39PnO5oxY8aEj8nv59txHD399NOaOnWqsrOzO9zX5PN9xx13aM2aNaqurlZhYWGH+2bqGu6ZIJSdna1vfetbWr9+fXhbS0uL1q9fH1ELcLpx48ZF7C9J69atC+8/ZMgQDRw4MGKfYDCod955J+ZrZloyxy2FetI/+OCDWrt2rUaPHt3p76mvr9dnn32mQYMGpaTcXZXscZ+uublZO3bsCB+Tn8+3FBpm2tTUpJtvvrnT32Pa+U5GZ9/vVHyGTPXCCy9o+vTpeuGFFyKmSYjl+PHj+uijjzx9vqPZvn17+Jj8fL6l0KirPXv2xPWHjonn23Ec3XHHHVq1apXefPNNDRkypNPnZOwanlA3b5etWLHCycnJcZYtW+b8+c9/dm677TanT58+zqFDhxzHcZypU6c69957b3j/t99+2+nevbvzyCOPOB988IEzZ84cp0ePHs6OHTvC+8ybN8/p06eP8+qrrzr/8z//40yePNkZMmSI8/nnn2f8+GJJ9LjnzZvnZGdnOy+99JLzySefhG/Hjh1zHMdxjh075vzrv/6rs3nzZmfv3r3OG2+84Xzzm990hg4d6nzxxReuHGM0iR733Llznddff9356KOPnK1btzo33HCDk5ub6/zpT38K7+PH893q29/+tnP99de32+6V833s2DFn27ZtzrZt2xxJzoIFC5xt27Y5H3/8seM4jnPvvfc6U6dODe//v//7v85XvvIV5+6773Y++OADZ/HixU63bt2ctWvXhvfp7L00QaLH/dxzzzndu3d3Fi9eHPH9Pnr0aHifu+66y6mpqXH27t3rvP32205paanTr18/58iRIxk/vlgSPe6FCxc6q1evdnbv3u3s2LHDufPOO52srCznjTfeCO/jx/Pd6uabb3bGjh0b9TW9cL5vv/12Jz8/36mpqYn43J44cSK8j1vXcE8FIcdxnMcee8wZPHiwk52d7YwZM8bZsmVL+LHLL7/cmTZtWsT+K1eudM4//3wnOzvbGT58uPPf//3fEY+3tLQ49913nzNgwAAnJyfHufLKK51du3Zl4lASkshxFxcXO5La3ebMmeM4juOcOHHCufrqq52vfvWrTo8ePZzi4mLn1ltvNeo/i1aJHPfMmTPD+w4YMMD57ne/69TW1ka8nh/Pt+M4zocffuhIcn7/+9+3ey2vnO/W4dFtb63HOm3aNOfyyy9v95xRo0Y52dnZzjnnnOMsXbq03et29F6aINHjvvzyyzvc33FC0wgMGjTIyc7Odr72ta85119/vbNnz57MHlgnEj3u+fPnO+eee66Tm5vr9O3b1ykpKXHefPPNdq/rt/PtOKEh4T179nSefPLJqK/phfMd7ZglRXxn3bqGB/5/AQEAAKzjmT5CAAAAqUYQAgAA1iIIAQAAaxGEAACAtQhCAADAWgQhAABgLYIQAACwFkEIAABYiyAEAACsRRACAADWIggBAABrEYQAeMqnn36qgQMH6qGHHgpv27Rpk7Kzs7V+/XoXSwbAi1h0FYDnvPbaa5oyZYo2bdqkYcOGadSoUZo8ebIWLFjgdtEAeAxBCIAnVVRU6I033tDo0aO1Y8cOvffee8rJyXG7WAA8hiAEwJM+//xzXXTRRaqrq9PWrVs1YsQIt4sEwIPoIwTAkz766CMdPHhQLS0t2rdvn9vFAeBR1AgB8Jwvv/xSY8aM0ahRozRs2DAtWrRIO3bsUP/+/d0uGgCPIQgB8Jy7775bL730kv74xz/qjDPO0OWXX678/HytWbPG7aIB8BiaxgB4Sk1NjRYtWqRnnnlGeXl5ysrK0jPPPKM//OEPevzxx90uHgCPoUYIAABYixohAABgLYIQAACwFkEIAABYiyAEAACsRRACAADWIggBAABrEYQAAIC1CEIAAMBaBCEAAGAtghAAALAWQQgAAFjr/wFyKy00SNrX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Google Shape;605;p103"/>
          <p:cNvSpPr txBox="1"/>
          <p:nvPr/>
        </p:nvSpPr>
        <p:spPr>
          <a:xfrm>
            <a:off x="378790" y="1546283"/>
            <a:ext cx="6284809" cy="366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ru-RU" sz="2000" b="1" dirty="0" err="1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Псевдообъяснение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 — это «объяснение», формально похожее на настоящее, но лишённое содержательной связи с реальным механизмом принятия решения:</a:t>
            </a:r>
          </a:p>
          <a:p>
            <a:pPr>
              <a:lnSpc>
                <a:spcPct val="115000"/>
              </a:lnSpc>
              <a:spcAft>
                <a:spcPts val="1333"/>
              </a:spcAft>
            </a:pP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Montserrat"/>
              <a:sym typeface="Montserrat"/>
            </a:endParaRPr>
          </a:p>
          <a:p>
            <a:pPr marL="457200" indent="-457200">
              <a:lnSpc>
                <a:spcPct val="115000"/>
              </a:lnSpc>
              <a:spcAft>
                <a:spcPts val="1333"/>
              </a:spcAft>
              <a:buAutoNum type="arabicPeriod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Шаблонные фразы и «водные» </a:t>
            </a:r>
            <a:r>
              <a:rPr lang="ru-RU" sz="2000" dirty="0" err="1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disclaimers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Montserrat"/>
              <a:sym typeface="Montserrat"/>
            </a:endParaRPr>
          </a:p>
          <a:p>
            <a:pPr marL="457200" indent="-457200">
              <a:lnSpc>
                <a:spcPct val="115000"/>
              </a:lnSpc>
              <a:spcAft>
                <a:spcPts val="1333"/>
              </a:spcAft>
              <a:buAutoNum type="arabicPeriod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  <a:hlinkClick r:id="rId3"/>
              </a:rPr>
              <a:t>Декоративные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 интерфейсы</a:t>
            </a:r>
          </a:p>
          <a:p>
            <a:pPr marL="457200" indent="-457200">
              <a:lnSpc>
                <a:spcPct val="115000"/>
              </a:lnSpc>
              <a:spcAft>
                <a:spcPts val="1333"/>
              </a:spcAft>
              <a:buAutoNum type="arabicPeriod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Ложное ощущение контроля</a:t>
            </a:r>
          </a:p>
        </p:txBody>
      </p:sp>
      <p:pic>
        <p:nvPicPr>
          <p:cNvPr id="7170" name="Picture 2" descr="Постправда: полезно знать и понимать | Блог 4brain">
            <a:extLst>
              <a:ext uri="{FF2B5EF4-FFF2-40B4-BE49-F238E27FC236}">
                <a16:creationId xmlns:a16="http://schemas.microsoft.com/office/drawing/2014/main" id="{CE69B7B2-2F8D-404B-A5E0-83249E5DD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599" y="3994092"/>
            <a:ext cx="5270500" cy="263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44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7" y="321847"/>
            <a:ext cx="10016483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spc="80" dirty="0">
                <a:latin typeface="Verdana" panose="020B0604030504040204" pitchFamily="34" charset="0"/>
                <a:ea typeface="Verdana" panose="020B0604030504040204" pitchFamily="34" charset="0"/>
              </a:rPr>
              <a:t>План</a:t>
            </a:r>
            <a:r>
              <a:rPr sz="3200" spc="-287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z="3200" spc="27" dirty="0">
                <a:latin typeface="Verdana" panose="020B0604030504040204" pitchFamily="34" charset="0"/>
                <a:ea typeface="Verdana" panose="020B0604030504040204" pitchFamily="34" charset="0"/>
              </a:rPr>
              <a:t>занятия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3867" y="1077757"/>
            <a:ext cx="7996320" cy="105039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66746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</a:rPr>
              <a:t>Методы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XAI </a:t>
            </a: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</a:rPr>
              <a:t>и их возможности</a:t>
            </a:r>
          </a:p>
          <a:p>
            <a:pPr marL="666746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</a:rPr>
              <a:t>Этические границы объяснений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79999" y="415200"/>
            <a:ext cx="10232451" cy="58232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GDPR и «право на объяснение»</a:t>
            </a:r>
            <a:endParaRPr lang="en-US"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AutoShape 2" descr="data:image/png;base64,iVBORw0KGgoAAAANSUhEUgAAAkIAAAGwCAYAAABFFQqPAAAAOXRFWHRTb2Z0d2FyZQBNYXRwbG90bGliIHZlcnNpb24zLjcuMSwgaHR0cHM6Ly9tYXRwbG90bGliLm9yZy/bCgiHAAAACXBIWXMAAA9hAAAPYQGoP6dpAAAvU0lEQVR4nO3dfXRU9YH/8c8ESEKRBJHykCZEVMSKCG0RFm3XoNFIKYU9uz4dpZSNSm1sZXGtcs4qsrYGXBewliPqRqA+IVXBHtZiEROoAj4Q6EKrFFyQBASsp2QgaGST+/tjfhmYZCaZmczM/d77fb/OmRPmzp3J986d4X7yfQw4juMIAADAQlluFwAAAMAtBCEAAGAtghAAALAWQQgAAFiLIAQAAKxFEAIAANYiCAEAAGt1d7sA6dbS0qKDBw+qd+/eCgQCbhcHAADEwXEcHTt2TAUFBcrKSl+9je+D0MGDB1VUVOR2MQAAQBLq6upUWFiYttf3fRDq3bu3pNAbmZeX53JpAABAPILBoIqKisLX8XTxfRBqbQ7Ly8sjCAEA4DHp7tZCZ2kAAGAtghAAALAWQQgAAFiLIAQAAKxFEAIAANYiCAEAAGsRhAAAgLUIQgAAwFoEIQAAYC2CEAAAsBZBCAAAWIsgBAAArEUQAgAA1iIIAQAAaxGEAACAtQhCAADAWgQhAABgLYIQAACwlqtBaOPGjZo0aZIKCgoUCAS0evXqmPv+6Ec/UiAQ0KJFizJWPgAA4G+uBqHGxkaNHDlSixcv7nC/VatWacuWLSooKMhQyQAAgA26u/nLJ0yYoAkTJnS4z4EDB/STn/xEr7/+uiZOnJihkgEAABu4GoQ609LSoqlTp+ruu+/W8OHD43pOU1OTmpqawveDwWC6igcAADzO6M7S8+fPV/fu3fXTn/407udUVlYqPz8/fCsqKkpjCQEAgJcZG4S2bt2qRx99VMuWLVMgEIj7ebNnz1ZDQ0P4VldXl8ZSAgAALzM2CP3hD3/QkSNHNHjwYHXv3l3du3fXxx9/rLvuuktnn312zOfl5OQoLy8v4gYAABCNsX2Epk6dqtLS0ohtZWVlmjp1qqZPn+5SqQAAgJ+4GoSOHz+uPXv2hO/v3btX27dvV9++fTV48GCdddZZEfv36NFDAwcO1LBhwzJdVAAA4EOuBqH3339f48ePD9+fNWuWJGnatGlatmyZS6UCAAC2cDUIlZSUyHGcuPfft29f+goDAACsY2xnaQAAgHQjCAEAAGsRhAAAgLUIQgAAwFoEIQAAYC2CEAAAsBZBCAAAWIsgBAAArEUQAgAA1iIIAQAAaxGEAACAtQhCAADAWgQhAABgLYIQAACwFkEIAABYiyAEAACsRRACAADWIggBAABrEYQAAIC1CEIAAMBaBCEAAGAtghAAALAWQQgAAFiLIAQAAKxFEAIAANYiCAEAAGsRhAAAgLUIQgAAwFoEIQAAYC2CEAAAsBZBCAAAWIsgBAAArEUQAgAA1iIIAQAAaxGEAACAtQhCAAAYrL5eqq4O/UTqEYQAADBUVZVUXCxdcUXoZ1WV2yXyH4IQAAAGqq+XbrtNamkJ3W9pkWbMoGYo1VwNQhs3btSkSZNUUFCgQCCg1atXhx87efKk7rnnHo0YMUK9evVSQUGBfvCDH+jgwYPuFRgAgAzZvftUCGrV3Czt2eNOefzK1SDU2NiokSNHavHixe0eO3HihGpra3XfffeptrZWr7zyinbt2qXvf//7LpQUAIDMGjpUympzle7WTTrvPHfK41fd3fzlEyZM0IQJE6I+lp+fr3Xr1kVs+9WvfqUxY8Zo//79Gjx4cCaKCACAKwoLpSefDDWHNTeHQtATT4S2I3VcDUKJamhoUCAQUJ8+fWLu09TUpKampvD9YDCYgZIBAJB65eVSWVmoOey88whB6eCZztJffPGF7rnnHt14443Ky8uLuV9lZaXy8/PDt6KiogyWEgCA1CoslEpKCEHp4okgdPLkSV133XVyHEePP/54h/vOnj1bDQ0N4VtdXV2GSgkAALzG+Kax1hD08ccf68033+ywNkiScnJylJOTk6HSAQAALzM6CLWGoN27d6u6ulpnnXWW20UCAAA+4moQOn78uPacNiHC3r17tX37dvXt21eDBg3SP/3TP6m2tlZr1qxRc3OzDh06JEnq27evsrOz3So2AADwiYDjOI5bv7ympkbjx49vt33atGl64IEHNGTIkKjPq66uVklJSVy/IxgMKj8/Xw0NDZ02qwEAADNk6vrtao1QSUmJOsphLmY0AABgAU+MGgMAAEgHghAAALAWQQgAAFiLIAQAAKxFEAIAANYiCAEAAGsRhAAAgLUIQgAAwFoEIQAAYC2CEAAAsBZBCAAAWIsgBAAArEUQAgAA1iIIAQAAaxGEAACAtQhCAADAWgQhAABgLYIQAACwFkEIAABYiyAEAACiqq+XqqtDP/2KIAQAANqpqpKKi6Urrgj9rKpyu0TpQRACAAAR6uul226TWlpC91tapBkz/FkzRBACAAARdu8+FYJaNTdLe/a4U550IggBAKxiQ7+Xrho6VMpqkxC6dZPOO8+d8qQTQQgAYA1b+r10VWGh9OSTofAjhX4+8URou98EHMdx3C5EOgWDQeXn56uhoUF5eXluFwcA4JL6+lD4Ob3Jp1s3ad8+f17gU6G+PtQcdt55mX+PMnX97p62VwYAwCAd9XshCEVXWOj/94amMQCAFWzq94L4EYQAAFbwWr8XOnVnBkEIAGCN8vJQn6Dq6tDP8nK3SxSd1zp1ezm00VkaAACDeK1Td1XVqckXs7JCtW6pCJiZun5TIwQAgEGSmczQrRoZP8xATRACAMAgiXbqdrMZzQ8zUBOEAAAwSCKdut2ukfHDSDyCEAAAhom3U7fbNTJeG4kXDRMqAgBgoHgmM2ytkWnbsTqTNTLl5VJZmXszUHcVNUIAAHiUKTUyhYVSSYn3QpBEjRAAAKqvDzUzDR3qvYu512tk3EaNEADAal6bvDAaL9fIuM3VILRx40ZNmjRJBQUFCgQCWr16dcTjjuPo/vvv16BBg9SzZ0+VlpZq9+7d7hQWAOA7bo+6gvtcDUKNjY0aOXKkFi9eHPXxhx9+WL/85S+1ZMkSvfPOO+rVq5fKysr0xRdfZLikAAA/cnvUla1MWpLD1T5CEyZM0IQJE6I+5jiOFi1apH/7t3/T5MmTJUm//vWvNWDAAK1evVo33HBD1Oc1NTWpqakpfD8YDKa+4AAAXzBh1JVt0rUkR7KM7SO0d+9eHTp0SKWlpeFt+fn5Gjt2rDZv3hzzeZWVlcrPzw/fioqKMlFcAIDBYtVAmDLqyhYmNkUaG4QOHTokSRowYEDE9gEDBoQfi2b27NlqaGgI3+rq6tJaTgCA2TrrDO2VFen9wMSmSN8Nn8/JyVFOTo7bxQAAJKizIezJDHGPVQNRVhb5GvFMXoiuGzpUCgQkxzm1LRBwtynS2BqhgQMHSpIOHz4csf3w4cPhxwAA/tBZrU2yQ9xNrIFApEDA3d9vbBAaMmSIBg4cqPXr14e3BYNBvfPOOxo3bpyLJQMApFJn/Ua60q/ED4uC+snu3ZG1QVLofLoZTF0NQsePH9f27du1fft2SaEO0tu3b9f+/fsVCAQ0c+ZM/fznP9dvf/tb7dixQz/4wQ9UUFCgKVOmuFlsAEAKdVZr05VaHTpDm8XEYOpqH6H3339f48ePD9+fNWuWJGnatGlatmyZfvazn6mxsVG33Xabjh49qm9/+9tau3atcnNz3SoyACDFOhvC3tUh7ixBYY7WYDpjRijMmhBMA47TtpLKX4LBoPLz89XQ0KC8vDy3iwMAiKKqqv3F8fTRW509Dm+pr+88mGbq+k0QAgAYobOLYzwXT/hHpq7fvhs+DwDwps6GsDPEPTWSmYbAz4wdNQYAAFIr2WkI/IwgBACABboyDYFJi6SmGkEIAAALJDsNgd9rkQhCAABYIJk5fExcJDXVCEIAANf4ucnFNMlMLmnDEiUEIQCAK/ze5GKi8nJp375Q+Ny3r/O5mEycCTrVCEIAgIzzUpOL32qtCgulkpL4hs7bsEQJQQgAkHFeaXKh1irxWiSvYWZpALCQ25Pq1deHgkXb9cP27TOntsELZfSzTF2/qRECAMuYUMvhhSYXr9RaoWuoEQIAi5hWy2Hy+mGmvVe2oUYIAJByptVyJNJxN9O8UGuFrmPRVQCwSOtw6La1HH4aDp1K5eVSWZm5tVboOmqEAMAi1HIkzuRaq1Z+G+KfSQQhALCM34dD28aEzu9eRmdpAEBGuT1030+81KE70fNOZ2kAgO9Qe5FapnV+j8Xk806NEAAgI7xUe+EVXnhPky0jNUIAAF/xSu2Fl3ih87vp553h8wCAjGDofnqYPsTf9PNOjRAAICO8UHvhVSYP8Tf9vNNHCAAQUzpGeJm8rAbSJ9HznqnrN01jAICoqqqk224LNWlkZYX+qk/FnEOFhQQgG5l63mkaAwC0U19/KgRJoZ8zZjBzMfyHIAQAhnNj+QTTR/oAqUIQAgCDuTURXetIn9OZNNIHmeP3dcwIQgBgKDebp0wf6YPMMHlG6FQhCAGAodxunmJxVn+Kt4bHln5iBCEAMJQJzVMmz0+DU+INN4nU8LgdxDOFIAQAhqJ5CvGIN9wkWsNjQhDPBIIQABiM5il0JJFwk2gNjy1BnAkVAcBwpk5EB/d1FG7afmaSWfPL9HXMUoEgBACQdGo5jTPOkI4fT+2yGkiPRMJNaw3PjBmhsBRvDY/fgzhNYwCAiH4mY8Zkdri03+epSadEm69oam2PRVcBwHL19aHQ07aJRQpdWPftS1+NQLrWM7ONHxeyzdT1mxohALBctH4mrdI5XNqWeWoygWkOkmd0EGpubtZ9992nIUOGqGfPnjr33HP14IMPyueVWACQUdGGSbdK53BpW+apcRPNjp0zOgjNnz9fjz/+uH71q1/pgw8+0Pz58/Xwww/rsccec7toAHyCC0X7fiat0j1c2pZ5atxiw/IYqWB0H6Hvfe97GjBggKpOO3v/+I//qJ49e+rZZ5+N6zXoIwQgFvqnRGrtZ9Krl9TYmJn+JlVV7Ucx2XwOUiVav6909/dKtUxdv40ePn/ppZfqySef1F/+8hedf/75+uMf/6i33npLCxYsiPmcpqYmNTU1he8Hg8FMFBWAx8Tqn1JW5p0LRaq5MUzahnlq3JDI/EK2MzoI3XvvvQoGg7rgggvUrVs3NTc36xe/+IVuuummmM+prKzU3LlzM1hKAF7EhcIcfp+nxg3JTJ5oK6P7CK1cuVLPPfecnn/+edXW1mr58uV65JFHtHz58pjPmT17thoaGsK3urq6DJYYgFfQP8Vufu8bZsvyGKlgdB+hoqIi3XvvvaqoqAhv+/nPf65nn31WH374YVyvQR8hALHQP8VONvUN8/L8QvQRknTixAlltfmTrVu3bmqJNeEFACSA/in2sa1vGM2OnTM6CE2aNEm/+MUvNHjwYA0fPlzbtm3TggUL9M///M9uFw2AT3ChsAt9w9CW0UHoscce03333acf//jHOnLkiAoKCjRjxgzdf//9bhcNAIzSumAqC6V2jE7EaMvoPkKpQB8hAH5nU5+XVKBvmDdk6vpNEALSiL/SkW5+mDjPDV7uRGwLFl0FPI7p7ZEJrNeVHBYpRSuCEJAGrKqNTGE+JKBrEg5C06ZN08aNG9NRFsA3+CsdmcLEeUDXJByEGhoaVFpaqqFDh+qhhx7SgQMH0lEuwNP4Kz210j0LsNdnGS4vD/UJqq4O/TSh46/X31PYI+EgtHr1ah04cEC33367XnzxRZ199tmaMGGCXnrpJZ08eTIdZQQ8h7/SUyfdfa380pfLpD4vfnlPYYcujxqrra3V0qVL9V//9V8644wzdPPNN+vHP/6xhg4dmqoydgmjxuAmRqZ0TbpHRGVixJVtIwcZxYZU8cSosU8++UTr1q3TunXr1K1bN333u9/Vjh07dOGFF2rhwoWpKiOQMpmurjfpr3QvSndfq3S/vo01I4m+pzShwW0JB6GTJ0/q5Zdf1ve+9z0VFxfrN7/5jWbOnKmDBw9q+fLleuONN7Ry5Ur9+7//ezrKCyTNxouS16W7r1U6X9/WkYOJvKd8J2GChIPQoEGDdOutt6q4uFjvvvuu3n//ff3oRz+KqLYaP368+vTpk8pyAl1i60XJi06vIUh3X6t0vr6fRg4mUmsT73vKdxKmSHitsYULF+raa69Vbm5uzH369OmjvXv3dqlgQCqx0KI3xFoqIp0rxKfr9f2yplUyy3fE857ynYQpWGIDVqADp/n8eI68vqZVOs+JH883UssTnaUBrzBlODsdQ2PzU1NSKxPn90lEOs+JKd9JgBohWMXN4eyZXiHca8O2qSEwT6amF2CKCURDjRCQBm4NZ890x1AvjsZJpJMttWqZkYlaG6aYgNuoEQIyoLo6FEqibS8pSe3v8nrNSkc1BJmuVUMItTZwQ6au3wmPGgOQuEyOIPL6aJzCwujljFWrVlbmjeMyWWfNqLHOCeAHNI0BGZDJjqF+XfDVj52pTeDFZlQglQhCQIZkagSRX0fjxAp4R47QXyhZTGoIEISAjMpUx9BUhy4TOii3DXitTY3XX09NRrKoZQMIQkCXmBAQYklV6DKp6aQ14K1cKTlO6CZRk5EsvzajAokgCAFJMikgpIuJTSeFhVK/fqdCUCtqMhLn12ZUIBEEISAJJgaEdDC16YSajNQ5vRl182bpnHNCn2OTazvhD6Z8xghCQBJMDQipZmrgoCYjtQoLpY8+kv7u70I1nIMHh25+ru2Eu0yqUWdCRSAJXp+0MBEmLxzKRH+pEe3zfDq/frbhjnj//2SJDcBgNtVImLxwKMszpEa0Gs7T+bG2E+4xrUadmaWBJJWXh2Y1tqFGgpmF/S3azOenM6E5FP6RyZn240GNENAF1EjAD6LN0RQIhP7t59pOuMO0GnX6CAFd1Nk6TYDb4v2Mnt7nSrKjthPu6ayPH4uuAh7AaugwXSKf0bZNoAQgpJMpTe7UCAFJsmnkGLyJzyi8jFFjgOFMG/kAtMVnFOgcQQhIkqmTDQKt+IwCnSMIAUkybeRDPEyZ0h6Z4cXPKJBp9BGCK/w00sorsxvTsdteXvmMAqfL1PWbIISM8+MF2fRgR6dZAF5DZ2n4xunNMV5ftT1a05Ipiwe2fZ9PL6cNnWZp9gOQDIIQ0qptSHj0Ue9ekKMFHlOC3elli7ZyuN87zZoSRgF4j/FB6MCBA7r55pt11llnqWfPnhoxYoTef/99t4uFOEQLCQsXnpq6v5UXLsixAs+mTe4Hu7Zlc5zQ7fRySv7tNGtKGAXgTUYHob/97W+67LLL1KNHD/3ud7/Tn//8Z/3nf/6nzjzzTLeLZgyTmwNiNcfcdZf3LsixjiUQcL+mJd6Vw01eRT6WeD7fNjT7AUgfo5fYmD9/voqKirR06dLwtiFDhrhYIrOY3uk41grDd94ZunlpFEusYxk3LvS+z5gRuvi6EewSWTnclCnt4xHv59u0lawBeIvRNUK//e1vNXr0aF177bXq37+/vvGNb+ipp57q8DlNTU0KBoMRNz/yQnNAR3OYeG3V9o6Oxe2alrZlO72Wyis1bm0l8vlOdK4ck2tRAWSe0cPnc3NzJUmzZs3Stddeq/fee0933nmnlixZomnTpkV9zgMPPKC5c+e22+634fPV1aGOodG2l5RkvDgd8tMcJiYfi59WDk/m8x3PuTG9FhXAKcwjJCk7O1ujR4/Wpk2bwtt++tOf6r333tPmzZujPqepqUlNTU3h+8FgUEVFRb4LQswLAz9Lx+eb7wzgLcwjJGnQoEG68MILI7Z9/etf1/79+2M+JycnR3l5eRE3P2LqfPhZOj7f6ehUTTMb4H1Gd5a+7LLLtGvXrohtf/nLX1RcXOxSicxSXi6VlXm7CQSIJdWf71R3qqaZDfAHo2uE/uVf/kVbtmzRQw89pD179uj555/Xk08+qYqKCreLZgyvdToGEpHKz3cqa5m8MFgBQHyM7iMkSWvWrNHs2bO1e/duDRkyRLNmzdKtt94a9/NZawymMn19Mr9KRYd3Lw1WALyKztIpQhCCiWhW8TY6XgPpR2dpwKdoVvE+BisA/mF0Z2nAD9o2gXU0eokLqXcwWAHwB4IQkEbRmsDKylgSwi+8tGQJgOisbxpjHhCkS6wmMIlmFQAwhdVBqKoq1OHxiitCP6uq3C6ReQiKyeuoCczt9ckAACHWBiE6rHaOoNg1rRP4na7tSvDnnRcKTHzuAMAd1gahdEy37ycExa7rbGQRQRMA3GdtEOrsr3XbJRIUaT6LLVYTGEETXcX3DkgNa4MQ84B0LN6gSK1G56ItE0GNJLqC7x2QOtbPLJ2K6fb9qqoqVEvR3HwqKJ7eqZfZdZPHe4dk8dmBLZhZOkNYtDS2zkY2UauRPC/XSNIk4y6+d0BqWR+EEF3rxU6KHRRt6meVjot/IkPoTQkfNMm4z6bvHZAJBCG0E+/Fzsu1GolI58U/nhpJU8IHHbzNYMv3DsgU6/sI2abtulfRHk+0/4Gf+1m53R/D7d9/uurqUBiLtr2kJLNlgb+/d4BEHyGkQTw1C8n0P/BzPyu3+2O4/ftPR5OMWfz8vQMyiSBkiXibNbjYRXL7/XD795+OJhkAfkQQskS8NQtc7CK5/X64/fvbYo00AH5DHyFLJNrXhP4HkRJ5Pzrrh5Xu3w8AfpCp63f3tL0yjNJas9B2gsRYF9XCQi64p4v3/aiqOtUEmZUVes9TUWvC+QCA9KBGyHCprl2gZiF9TBrhBQBex6gxpGX+GEaapI9JI7wAAPEhCBmKyeu8x6QRXgCA+BCEDEXtgveYNsILANA5OksbqrV2oW1/Ez/WLqRjlJVbysulsjL7+mH56RwCsAs1QoaypXbBlHW0Usm2flh+PIcA7MGoMcP5eZQXo6xO8WqNCucQQLowagyS/F27QD+oEC/XqHAOAXgdQcjH6utDSyGYOtKMUVbeHx3IOQTgdQQhn/JCLYMt/aA64vUaFc4hAK+jj5APea3fhp/7QXXGa+cqFpvPIYD0oI8Qkua1WgY/94PqTDI1KiY2edp8DgF4G0HIB9peGOm34S3l5aEaoOrq0M+OFmn1QpMnAHgJQcjjol0YTe23YWJNhiniqVHxesdqADARQchwHYWHji6MidQyZAI1GV3ntSZPAPACgpDBOgsPnV0YTem3QU1GatDkCQCpRxAyVDzhwSsXRmoyUsPUJk8A8DKCkKHiCQ9euTB6JbB5gWlNngDgdaw+b6h4V5/3wmrnrYFtxoxQmDM1sHlFYSHvHQCkirVByPRFLhMJD164MHohsAEA7OOpprF58+YpEAho5syZXXodr4xgircZxCvD0k3pvA0AQCvPBKH33ntPTzzxhC6++OIuvY7XRjB1Fh68EuoAADCRJ4LQ8ePHddNNN+mpp57SmWee2eG+TU1NCgaDEbfT+WkEk9dCHQAApvFEEKqoqNDEiRNVWlra6b6VlZXKz88P34qKiiIed2sEUzqar/wU6gAAcIPxQWjFihWqra1VZWVlXPvPnj1bDQ0N4VtdXV3E424MOU9X8xXD0gEA6Bqjg1BdXZ3uvPNOPffcc8rNzY3rOTk5OcrLy4u4tZXJuVjS2XzllXmEAAAwVcBxHMftQsSyevVq/cM//IO6tV7pJTU3NysQCCgrK0tNTU0Rj0UTDAaVn5+vhoaGqKEoVWINx6+uDtUEtVVdHeoEnarfzbB0AICfZOr6bfQ8QldeeaV27NgRsW369Om64IILdM8993QagmJJ9RxCVVWnan2yskK1NK21TPFOjNgVXphHCAAAExndNNa7d29ddNFFEbdevXrprLPO0kUXXZTUa6a6v05nTV9tm6+ysqR589oHF6/MBQQAgJ8YHYRSLR39deIZuVVeLlVWSoFAaN977okMYMwFBACAO4zuI5QKp7cxbt2al/L+Ou+9J40Z0377u+9Kl1wS+nd9fSjgtG0e27cv9O9Yj9HcBQCwFX2E0iAd/XWOH4++vbHx1L83bYpda+Q4sR8jCAEAkF5WNY2lY7h5Z3P5VFVJN97Y/nmt+zAXEAAA7rEqCEmpn0Ooo3DVtk9Sq6ysU/t09nw6UAMAkD5W9RHqqI2xq0Pqo83lE2sOoZUrpWuv7fj5HQ3JBwDA7zLVR4ggpPSFjo46SXcUtpJ9HgAAfpGpIGRd01hbJi6BwWKqAABkhlWjxqLpKHSkovalvFwqK0tsCYxMzEYNAACoEcrIqK3CwtA8RfEGKxZTBQAgM6wPQqaGjlSPbgMAAO3RWfr/YwV3AADMwczSGcYK7gAA2Mf6pjEAAGAva4LQgQNulwAAAJjGmiA0fHho4sSuYMkLAAD8xZog5Dhdmyixqio02/MVV4R+djVUAQAA91kThKTkZ2dO5+zTAADAPVYFoWQnSmTJCwAA/MmaIJSVlfxEiZmYfRoAAGSeNUFo587kZ2c2dfZpAADQNdZMqPi1r3Xt+cksngoAAMxmTRBKBWafBgDAX6xpGgMAAGiLIAQAAKxFEAIAANYiCAEAAGsRhAAAgLUIQgAAwFoEIQAAYC2CEAAAsBZBCAAAWIsgBAAArEUQAgAA1iIIAQAAaxGEAACAtQhCAADAWgQhAABgLYIQAACwFkEIAABYy+ggVFlZqUsuuUS9e/dW//79NWXKFO3atcvtYgEAAJ8wOght2LBBFRUV2rJli9atW6eTJ0/q6quvVmNjo9tFAwAAPhBwHMdxuxDx+vTTT9W/f39t2LBBf//3fx91n6amJjU1NYXvB4NBFRUVqaGhQXl5eZkqKgAA6IJgMKj8/Py0X7+NrhFqq6GhQZLUt2/fmPtUVlYqPz8/fCsqKspU8QAAgMd4pkaopaVF3//+93X06FG99dZbMfejRggAAO/LVI1Q97S9copVVFRo586dHYYgScrJyVFOTk6GSgUAALzME0Hojjvu0Jo1a7Rx40YVFha6XRwAAOATRgchx3H0k5/8RKtWrVJNTY2GDBnidpEAAICPGB2EKioq9Pzzz+vVV19V7969dejQIUlSfn6+evbs6XLpAACA1xndWToQCETdvnTpUv3whz+M6zUy1dkKAACkDp2lFWoaAwAASBdPzSMEAACQSgQhAABgLYIQAACwFkEIAABYiyAEAACsRRACAADWIggBAABrEYQAAIC1CEIAAMBaBCEAAGAtghAAALAWQQgAAFiLIAQAAKxFEAIAANYiCAEAAGsRhAAAgLUIQgAAwFoEIQAAYC2CEAAAsBZBCAAAWIsgBAAArEUQAgAA1iIIAQAAaxGEAACAtQhCAADAWgQhAABgLYIQAACwFkEIAABYiyAEAACsRRACAADWIggBAABrEYQAAIC1CEIAAMBaBCEAAGAtghAAALAWQQgAAFiLIAQAAKxFEAIAANbyRBBavHixzj77bOXm5mrs2LF699133S4SAADwAeOD0IsvvqhZs2Zpzpw5qq2t1ciRI1VWVqYjR464XTQAAOBxxgehBQsW6NZbb9X06dN14YUXasmSJfrKV76ip59+2u2iAQAAj+vudgE68uWXX2rr1q2aPXt2eFtWVpZKS0u1efPmqM9pampSU1NT+H5DQ4MkKRgMprewAAAgZVqv247jpPX3GB2E/vrXv6q5uVkDBgyI2D5gwAB9+OGHUZ9TWVmpuXPnttteVFSUljICAID0+eyzz5Sfn5+21zc6CCVj9uzZmjVrVvj+0aNHVVxcrP3796f1jTRNMBhUUVGR6urqlJeX53ZxMobj5rhtwHFz3DZoaGjQ4MGD1bdv37T+HqODUL9+/dStWzcdPnw4Yvvhw4c1cODAqM/JyclRTk5Ou+35+flWfYBa5eXlcdwW4bjtwnHbxdbjzspKb3dmoztLZ2dn61vf+pbWr18f3tbS0qL169dr3LhxLpYMAAD4gdE1QpI0a9YsTZs2TaNHj9aYMWO0aNEiNTY2avr06W4XDQAAeJzxQej666/Xp59+qvvvv1+HDh3SqFGjtHbt2nYdqGPJycnRnDlzojaX+RnHzXHbgOPmuG3Acaf3uANOuselAQAAGMroPkIAAADpRBACAADWIggBAABrEYQAAIC1PBeEFi9erLPPPlu5ubkaO3as3n333Q73/81vfqMLLrhAubm5GjFihF577bWIxx3H0f33369BgwapZ8+eKi0t1e7du9N5CElJ5Lifeuopfec739GZZ56pM888U6Wlpe32/+EPf6hAIBBxu+aaa9J9GAlL5LiXLVvW7phyc3Mj9vHj+S4pKWl33IFAQBMnTgzv44XzvXHjRk2aNEkFBQUKBAJavXp1p8+pqanRN7/5TeXk5Oi8887TsmXL2u2T6P8ZmZbocb/yyiu66qqr9NWvflV5eXkaN26cXn/99Yh9HnjggXbn+4ILLkjjUSQu0eOuqamJ+jk/dOhQxH5+O9/RvruBQEDDhw8P7+OF811ZWalLLrlEvXv3Vv/+/TVlyhTt2rWr0+dl4hruqSD04osvatasWZozZ45qa2s1cuRIlZWV6ciRI1H337Rpk2688UaVl5dr27ZtmjJliqZMmaKdO3eG93n44Yf1y1/+UkuWLNE777yjXr16qaysTF988UWmDqtTiR53TU2NbrzxRlVXV2vz5s0qKirS1VdfrQMHDkTsd8011+iTTz4J31544YVMHE7cEj1uKTTz6unH9PHHH0c87sfz/corr0Qc886dO9WtWzdde+21EfuZfr4bGxs1cuRILV68OK799+7dq4kTJ2r8+PHavn27Zs6cqVtuuSUiFCTzGcq0RI9748aNuuqqq/Taa69p69atGj9+vCZNmqRt27ZF7Dd8+PCI8/3WW2+lo/hJS/S4W+3atSviuPr37x9+zI/n+9FHH4043rq6OvXt27fd99v0871hwwZVVFRoy5YtWrdunU6ePKmrr75ajY2NMZ+TsWu44yFjxoxxKioqwvebm5udgoICp7KyMur+1113nTNx4sSIbWPHjnVmzJjhOI7jtLS0OAMHDnT+4z/+I/z40aNHnZycHOeFF15IwxEkJ9Hjbuv//u//nN69ezvLly8Pb5s2bZozefLkVBc1pRI97qVLlzr5+fkxX8+W871w4UKnd+/ezvHjx8PbvHC+TyfJWbVqVYf7/OxnP3OGDx8ese366693ysrKwve7+l5mWjzHHc2FF17ozJ07N3x/zpw5zsiRI1NXsDSL57irq6sdSc7f/va3mPvYcL5XrVrlBAIBZ9++feFtXjvfjuM4R44ccSQ5GzZsiLlPpq7hnqkR+vLLL7V161aVlpaGt2VlZam0tFSbN2+O+pzNmzdH7C9JZWVl4f337t2rQ4cOReyTn5+vsWPHxnzNTEvmuNs6ceKETp482W7hupqaGvXv31/Dhg3T7bffrs8++yylZe+KZI/7+PHjKi4uVlFRkSZPnqw//elP4cdsOd9VVVW64YYb1KtXr4jtJp/vZHT2/U7Fe+kFLS0tOnbsWLvv9+7du1VQUKBzzjlHN910k/bv3+9SCVNr1KhRGjRokK666iq9/fbb4e22nO+qqiqVlpaquLg4YrvXzndDQ4Mkdbigaqau4Z4JQn/961/V3NzcbkbpAQMGtGsjbnXo0KEO92/9mchrZloyx93WPffco4KCgogPyzXXXKNf//rXWr9+vebPn68NGzZowoQJam5uTmn5k5XMcQ8bNkxPP/20Xn31VT377LNqaWnRpZdeqvr6ekl2nO93331XO3fu1C233BKx3fTznYxY3+9gMKjPP/88Jd8dL3jkkUd0/PhxXXfddeFtY8eO1bJly7R27Vo9/vjj2rt3r77zne/o2LFjLpa0awYNGqQlS5bo5Zdf1ssvv6yioiKVlJSotrZWUmr+rzTdwYMH9bvf/a7d99tr57ulpUUzZ87UZZddposuuijmfpm6hhu/xAa6Zt68eVqxYoVqamoiOg7fcMMN4X+PGDFCF198sc4991zV1NToyiuvdKOoXTZu3LiIxXgvvfRSff3rX9cTTzyhBx980MWSZU5VVZVGjBihMWPGRGz34/mG9Pzzz2vu3Ll69dVXI/rKTJgwIfzviy++WGPHjlVxcbFWrlyp8vJyN4raZcOGDdOwYcPC9y+99FJ99NFHWrhwoZ555hkXS5Y5y5cvV58+fTRlypSI7V473xUVFdq5c6cx/Zg8UyPUr18/devWTYcPH47YfvjwYQ0cODDqcwYOHNjh/q0/E3nNTEvmuFs98sgjmjdvnn7/+9/r4osv7nDfc845R/369dOePXu6XOZU6Mpxt+rRo4e+8Y1vhI/J7+e7sbFRK1asiOs/PtPOdzJifb/z8vLUs2fPlHyGTLZixQrdcsstWrlyZbvmg7b69Omj888/39PnO5oxY8aEj8nv59txHD399NOaOnWqsrOzO9zX5PN9xx13aM2aNaqurlZhYWGH+2bqGu6ZIJSdna1vfetbWr9+fXhbS0uL1q9fH1ELcLpx48ZF7C9J69atC+8/ZMgQDRw4MGKfYDCod955J+ZrZloyxy2FetI/+OCDWrt2rUaPHt3p76mvr9dnn32mQYMGpaTcXZXscZ+uublZO3bsCB+Tn8+3FBpm2tTUpJtvvrnT32Pa+U5GZ9/vVHyGTPXCCy9o+vTpeuGFFyKmSYjl+PHj+uijjzx9vqPZvn17+Jj8fL6l0KirPXv2xPWHjonn23Ec3XHHHVq1apXefPNNDRkypNPnZOwanlA3b5etWLHCycnJcZYtW+b8+c9/dm677TanT58+zqFDhxzHcZypU6c69957b3j/t99+2+nevbvzyCOPOB988IEzZ84cp0ePHs6OHTvC+8ybN8/p06eP8+qrrzr/8z//40yePNkZMmSI8/nnn2f8+GJJ9LjnzZvnZGdnOy+99JLzySefhG/Hjh1zHMdxjh075vzrv/6rs3nzZmfv3r3OG2+84Xzzm990hg4d6nzxxReuHGM0iR733Llznddff9356KOPnK1btzo33HCDk5ub6/zpT38K7+PH893q29/+tnP99de32+6V833s2DFn27ZtzrZt2xxJzoIFC5xt27Y5H3/8seM4jnPvvfc6U6dODe//v//7v85XvvIV5+6773Y++OADZ/HixU63bt2ctWvXhvfp7L00QaLH/dxzzzndu3d3Fi9eHPH9Pnr0aHifu+66y6mpqXH27t3rvP32205paanTr18/58iRIxk/vlgSPe6FCxc6q1evdnbv3u3s2LHDufPOO52srCznjTfeCO/jx/Pd6uabb3bGjh0b9TW9cL5vv/12Jz8/36mpqYn43J44cSK8j1vXcE8FIcdxnMcee8wZPHiwk52d7YwZM8bZsmVL+LHLL7/cmTZtWsT+K1eudM4//3wnOzvbGT58uPPf//3fEY+3tLQ49913nzNgwAAnJyfHufLKK51du3Zl4lASkshxFxcXO5La3ebMmeM4juOcOHHCufrqq52vfvWrTo8ePZzi4mLn1ltvNeo/i1aJHPfMmTPD+w4YMMD57ne/69TW1ka8nh/Pt+M4zocffuhIcn7/+9+3ey2vnO/W4dFtb63HOm3aNOfyyy9v95xRo0Y52dnZzjnnnOMsXbq03et29F6aINHjvvzyyzvc33FC0wgMGjTIyc7Odr72ta85119/vbNnz57MHlgnEj3u+fPnO+eee66Tm5vr9O3b1ykpKXHefPPNdq/rt/PtOKEh4T179nSefPLJqK/phfMd7ZglRXxn3bqGB/5/AQEAAKzjmT5CAAAAqUYQAgAA1iIIAQAAaxGEAACAtQhCAADAWgQhAABgLYIQAACwFkEIAABYiyAEAACsRRACAADWIggBAABrEYQAeMqnn36qgQMH6qGHHgpv27Rpk7Kzs7V+/XoXSwbAi1h0FYDnvPbaa5oyZYo2bdqkYcOGadSoUZo8ebIWLFjgdtEAeAxBCIAnVVRU6I033tDo0aO1Y8cOvffee8rJyXG7WAA8hiAEwJM+//xzXXTRRaqrq9PWrVs1YsQIt4sEwIPoIwTAkz766CMdPHhQLS0t2rdvn9vFAeBR1AgB8Jwvv/xSY8aM0ahRozRs2DAtWrRIO3bsUP/+/d0uGgCPIQgB8Jy7775bL730kv74xz/qjDPO0OWXX678/HytWbPG7aIB8BiaxgB4Sk1NjRYtWqRnnnlGeXl5ysrK0jPPPKM//OEPevzxx90uHgCPoUYIAABYixohAABgLYIQAACwFkEIAABYiyAEAACsRRACAADWIggBAABrEYQAAIC1CEIAAMBaBCEAAGAtghAAALAWQQgAAFjr/wFyKy00SNrX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Google Shape;605;p103"/>
          <p:cNvSpPr txBox="1"/>
          <p:nvPr/>
        </p:nvSpPr>
        <p:spPr>
          <a:xfrm>
            <a:off x="307975" y="1165283"/>
            <a:ext cx="6041060" cy="5203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ru-RU" sz="1800" b="1" dirty="0" err="1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Article</a:t>
            </a:r>
            <a:r>
              <a:rPr lang="ru-RU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22 GDPR: запрет «чисто автоматических» решений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Статья 22(1)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запрещает принимать решения, основанные исключительно на автоматической обработке (включая профилирование), если они имеют юридические последствия или существенно влияют на человека.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Статья 22(2)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даёт право «получить информацию о логике, значении и предполагаемых последствиях» такого решения.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ru-RU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ru-RU" sz="1800" b="1" dirty="0" err="1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Article</a:t>
            </a:r>
            <a:r>
              <a:rPr lang="ru-RU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15 GDPR: право на «значимую информацию»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Статья 15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обязывает операторов предоставлять «значимую информацию о логике» автоматизированной обработки, её «предполагаемом влиянии» и «основных характеристиках» алгоритмов.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практике это означает, что объяснение должно быть понятным, конкретным и содержать данные, необходимые для объективной оценки решения.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47E377-9CE2-49F8-B6BF-67963699F186}"/>
              </a:ext>
            </a:extLst>
          </p:cNvPr>
          <p:cNvSpPr txBox="1"/>
          <p:nvPr/>
        </p:nvSpPr>
        <p:spPr>
          <a:xfrm>
            <a:off x="6837985" y="1165283"/>
            <a:ext cx="5195265" cy="3145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ru-RU" sz="18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3.3 Ограничения и «серые зоны»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GDPR не диктует 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формат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объяснений и не гарантирует право на полный «доступ» к коду модели, что даёт лазейки для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псевдообъяснений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наших реалиях многие компании трактуют «значимую информацию» формально, ограничиваясь общими выдержками из политики конфиденциальности, вместо качественного разъяснения.</a:t>
            </a:r>
          </a:p>
        </p:txBody>
      </p:sp>
    </p:spTree>
    <p:extLst>
      <p:ext uri="{BB962C8B-B14F-4D97-AF65-F5344CB8AC3E}">
        <p14:creationId xmlns:p14="http://schemas.microsoft.com/office/powerpoint/2010/main" val="639573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28"/>
          <p:cNvSpPr txBox="1">
            <a:spLocks noGrp="1"/>
          </p:cNvSpPr>
          <p:nvPr>
            <p:ph type="title"/>
          </p:nvPr>
        </p:nvSpPr>
        <p:spPr>
          <a:xfrm>
            <a:off x="279267" y="234300"/>
            <a:ext cx="8240000" cy="25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ru"/>
              <a:t>Спасибо </a:t>
            </a:r>
            <a:endParaRPr/>
          </a:p>
          <a:p>
            <a:r>
              <a:rPr lang="ru"/>
              <a:t>за внимание!</a:t>
            </a:r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CCB1E79-FFD8-4DD7-A906-B49D900FA338}"/>
              </a:ext>
            </a:extLst>
          </p:cNvPr>
          <p:cNvSpPr/>
          <p:nvPr/>
        </p:nvSpPr>
        <p:spPr>
          <a:xfrm>
            <a:off x="7854950" y="234300"/>
            <a:ext cx="4210050" cy="851550"/>
          </a:xfrm>
          <a:prstGeom prst="rect">
            <a:avLst/>
          </a:prstGeom>
          <a:solidFill>
            <a:srgbClr val="B4E915"/>
          </a:solidFill>
          <a:ln>
            <a:solidFill>
              <a:srgbClr val="B4E9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222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9777" y="3350646"/>
            <a:ext cx="8570923" cy="109322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43082" marR="6773" indent="-126997" algn="ctr">
              <a:lnSpc>
                <a:spcPct val="114999"/>
              </a:lnSpc>
              <a:spcBef>
                <a:spcPts val="133"/>
              </a:spcBef>
            </a:pPr>
            <a:r>
              <a:rPr lang="ru-RU" sz="3200" dirty="0">
                <a:latin typeface="Verdana" panose="020B0604030504040204" pitchFamily="34" charset="0"/>
                <a:ea typeface="Verdana" panose="020B0604030504040204" pitchFamily="34" charset="0"/>
              </a:rPr>
              <a:t>1. Методы XAI и их возможности</a:t>
            </a:r>
            <a:br>
              <a:rPr lang="ru-RU" sz="32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ru-RU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80"/>
          <p:cNvSpPr txBox="1">
            <a:spLocks noGrp="1"/>
          </p:cNvSpPr>
          <p:nvPr>
            <p:ph type="title"/>
          </p:nvPr>
        </p:nvSpPr>
        <p:spPr>
          <a:xfrm>
            <a:off x="286067" y="245733"/>
            <a:ext cx="7937600" cy="138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ru-RU" dirty="0"/>
              <a:t>Методы </a:t>
            </a:r>
            <a:r>
              <a:rPr lang="en-US" dirty="0"/>
              <a:t>XAI</a:t>
            </a:r>
            <a:endParaRPr lang="ru-RU" dirty="0"/>
          </a:p>
        </p:txBody>
      </p:sp>
      <p:sp>
        <p:nvSpPr>
          <p:cNvPr id="402" name="Google Shape;402;p80"/>
          <p:cNvSpPr txBox="1">
            <a:spLocks noGrp="1"/>
          </p:cNvSpPr>
          <p:nvPr>
            <p:ph type="body" idx="1"/>
          </p:nvPr>
        </p:nvSpPr>
        <p:spPr>
          <a:xfrm>
            <a:off x="338400" y="2846067"/>
            <a:ext cx="7154400" cy="37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ru-RU" sz="2133" dirty="0"/>
              <a:t>— совокупность приёмов и инструментов, которые делают результаты работы «чёрных ящиков» машинного обучения (глубокие нейросети, ансамбли деревьев и проч.) доступными для понимания человеком.</a:t>
            </a:r>
            <a:endParaRPr lang="en-US" sz="2133" dirty="0"/>
          </a:p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1F87D5D-033F-4579-9906-6C20BF9943C6}"/>
              </a:ext>
            </a:extLst>
          </p:cNvPr>
          <p:cNvSpPr/>
          <p:nvPr/>
        </p:nvSpPr>
        <p:spPr>
          <a:xfrm>
            <a:off x="7886700" y="245733"/>
            <a:ext cx="1924050" cy="687717"/>
          </a:xfrm>
          <a:prstGeom prst="rect">
            <a:avLst/>
          </a:prstGeom>
          <a:solidFill>
            <a:srgbClr val="FEFAEE"/>
          </a:solidFill>
          <a:ln>
            <a:solidFill>
              <a:srgbClr val="FEFA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45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79999" y="415200"/>
            <a:ext cx="8086151" cy="58232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Зачем нужны методы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XAI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AutoShape 2" descr="data:image/png;base64,iVBORw0KGgoAAAANSUhEUgAAAkIAAAGwCAYAAABFFQqPAAAAOXRFWHRTb2Z0d2FyZQBNYXRwbG90bGliIHZlcnNpb24zLjcuMSwgaHR0cHM6Ly9tYXRwbG90bGliLm9yZy/bCgiHAAAACXBIWXMAAA9hAAAPYQGoP6dpAAAvU0lEQVR4nO3dfXRU9YH/8c8ESEKRBJHykCZEVMSKCG0RFm3XoNFIKYU9uz4dpZSNSm1sZXGtcs4qsrYGXBewliPqRqA+IVXBHtZiEROoAj4Q6EKrFFyQBASsp2QgaGST+/tjfhmYZCaZmczM/d77fb/OmRPmzp3J986d4X7yfQw4juMIAADAQlluFwAAAMAtBCEAAGAtghAAALAWQQgAAFiLIAQAAKxFEAIAANYiCAEAAGt1d7sA6dbS0qKDBw+qd+/eCgQCbhcHAADEwXEcHTt2TAUFBcrKSl+9je+D0MGDB1VUVOR2MQAAQBLq6upUWFiYttf3fRDq3bu3pNAbmZeX53JpAABAPILBoIqKisLX8XTxfRBqbQ7Ly8sjCAEA4DHp7tZCZ2kAAGAtghAAALAWQQgAAFiLIAQAAKxFEAIAANYiCAEAAGsRhAAAgLUIQgAAwFoEIQAAYC2CEAAAsBZBCAAAWIsgBAAArEUQAgAA1iIIAQAAaxGEAACAtQhCAADAWgQhAABgLYIQAACwlqtBaOPGjZo0aZIKCgoUCAS0evXqmPv+6Ec/UiAQ0KJFizJWPgAA4G+uBqHGxkaNHDlSixcv7nC/VatWacuWLSooKMhQyQAAgA26u/nLJ0yYoAkTJnS4z4EDB/STn/xEr7/+uiZOnJihkgEAABu4GoQ609LSoqlTp+ruu+/W8OHD43pOU1OTmpqawveDwWC6igcAADzO6M7S8+fPV/fu3fXTn/407udUVlYqPz8/fCsqKkpjCQEAgJcZG4S2bt2qRx99VMuWLVMgEIj7ebNnz1ZDQ0P4VldXl8ZSAgAALzM2CP3hD3/QkSNHNHjwYHXv3l3du3fXxx9/rLvuuktnn312zOfl5OQoLy8v4gYAABCNsX2Epk6dqtLS0ohtZWVlmjp1qqZPn+5SqQAAgJ+4GoSOHz+uPXv2hO/v3btX27dvV9++fTV48GCdddZZEfv36NFDAwcO1LBhwzJdVAAA4EOuBqH3339f48ePD9+fNWuWJGnatGlatmyZS6UCAAC2cDUIlZSUyHGcuPfft29f+goDAACsY2xnaQAAgHQjCAEAAGsRhAAAgLUIQgAAwFoEIQAAYC2CEAAAsBZBCAAAWIsgBAAArEUQAgAA1iIIAQAAaxGEAACAtQhCAADAWgQhAABgLYIQAACwFkEIAABYiyAEAACsRRACAADWIggBAABrEYQAAIC1CEIAAMBaBCEAAGAtghAAALAWQQgAAFiLIAQAAKxFEAIAANYiCAEAAGsRhAAAgLUIQgAAwFoEIQAAYC2CEAAAsBZBCAAAWIsgBAAArEUQAgAA1iIIAQAAaxGEAACAtQhCAAAYrL5eqq4O/UTqEYQAADBUVZVUXCxdcUXoZ1WV2yXyH4IQAAAGqq+XbrtNamkJ3W9pkWbMoGYo1VwNQhs3btSkSZNUUFCgQCCg1atXhx87efKk7rnnHo0YMUK9evVSQUGBfvCDH+jgwYPuFRgAgAzZvftUCGrV3Czt2eNOefzK1SDU2NiokSNHavHixe0eO3HihGpra3XfffeptrZWr7zyinbt2qXvf//7LpQUAIDMGjpUympzle7WTTrvPHfK41fd3fzlEyZM0IQJE6I+lp+fr3Xr1kVs+9WvfqUxY8Zo//79Gjx4cCaKCACAKwoLpSefDDWHNTeHQtATT4S2I3VcDUKJamhoUCAQUJ8+fWLu09TUpKampvD9YDCYgZIBAJB65eVSWVmoOey88whB6eCZztJffPGF7rnnHt14443Ky8uLuV9lZaXy8/PDt6KiogyWEgCA1CoslEpKCEHp4okgdPLkSV133XVyHEePP/54h/vOnj1bDQ0N4VtdXV2GSgkAALzG+Kax1hD08ccf68033+ywNkiScnJylJOTk6HSAQAALzM6CLWGoN27d6u6ulpnnXWW20UCAAA+4moQOn78uPacNiHC3r17tX37dvXt21eDBg3SP/3TP6m2tlZr1qxRc3OzDh06JEnq27evsrOz3So2AADwiYDjOI5bv7ympkbjx49vt33atGl64IEHNGTIkKjPq66uVklJSVy/IxgMKj8/Xw0NDZ02qwEAADNk6vrtao1QSUmJOsphLmY0AABgAU+MGgMAAEgHghAAALAWQQgAAFiLIAQAAKxFEAIAANYiCAEAAGsRhAAAgLUIQgAAwFoEIQAAYC2CEAAAsBZBCAAAWIsgBAAArEUQAgAA1iIIAQAAaxGEAACAtQhCAADAWgQhAABgLYIQAACwFkEIAABYiyAEAACiqq+XqqtDP/2KIAQAANqpqpKKi6Urrgj9rKpyu0TpQRACAAAR6uul226TWlpC91tapBkz/FkzRBACAAARdu8+FYJaNTdLe/a4U550IggBAKxiQ7+Xrho6VMpqkxC6dZPOO8+d8qQTQQgAYA1b+r10VWGh9OSTofAjhX4+8URou98EHMdx3C5EOgWDQeXn56uhoUF5eXluFwcA4JL6+lD4Ob3Jp1s3ad8+f17gU6G+PtQcdt55mX+PMnX97p62VwYAwCAd9XshCEVXWOj/94amMQCAFWzq94L4EYQAAFbwWr8XOnVnBkEIAGCN8vJQn6Dq6tDP8nK3SxSd1zp1ezm00VkaAACDeK1Td1XVqckXs7JCtW6pCJiZun5TIwQAgEGSmczQrRoZP8xATRACAMAgiXbqdrMZzQ8zUBOEAAAwSCKdut2ukfHDSDyCEAAAhom3U7fbNTJeG4kXDRMqAgBgoHgmM2ytkWnbsTqTNTLl5VJZmXszUHcVNUIAAHiUKTUyhYVSSYn3QpBEjRAAAKqvDzUzDR3qvYu512tk3EaNEADAal6bvDAaL9fIuM3VILRx40ZNmjRJBQUFCgQCWr16dcTjjuPo/vvv16BBg9SzZ0+VlpZq9+7d7hQWAOA7bo+6gvtcDUKNjY0aOXKkFi9eHPXxhx9+WL/85S+1ZMkSvfPOO+rVq5fKysr0xRdfZLikAAA/cnvUla1MWpLD1T5CEyZM0IQJE6I+5jiOFi1apH/7t3/T5MmTJUm//vWvNWDAAK1evVo33HBD1Oc1NTWpqakpfD8YDKa+4AAAXzBh1JVt0rUkR7KM7SO0d+9eHTp0SKWlpeFt+fn5Gjt2rDZv3hzzeZWVlcrPzw/fioqKMlFcAIDBYtVAmDLqyhYmNkUaG4QOHTokSRowYEDE9gEDBoQfi2b27NlqaGgI3+rq6tJaTgCA2TrrDO2VFen9wMSmSN8Nn8/JyVFOTo7bxQAAJKizIezJDHGPVQNRVhb5GvFMXoiuGzpUCgQkxzm1LRBwtynS2BqhgQMHSpIOHz4csf3w4cPhxwAA/tBZrU2yQ9xNrIFApEDA3d9vbBAaMmSIBg4cqPXr14e3BYNBvfPOOxo3bpyLJQMApFJn/Ua60q/ED4uC+snu3ZG1QVLofLoZTF0NQsePH9f27du1fft2SaEO0tu3b9f+/fsVCAQ0c+ZM/fznP9dvf/tb7dixQz/4wQ9UUFCgKVOmuFlsAEAKdVZr05VaHTpDm8XEYOpqH6H3339f48ePD9+fNWuWJGnatGlatmyZfvazn6mxsVG33Xabjh49qm9/+9tau3atcnNz3SoyACDFOhvC3tUh7ixBYY7WYDpjRijMmhBMA47TtpLKX4LBoPLz89XQ0KC8vDy3iwMAiKKqqv3F8fTRW509Dm+pr+88mGbq+k0QAgAYobOLYzwXT/hHpq7fvhs+DwDwps6GsDPEPTWSmYbAz4wdNQYAAFIr2WkI/IwgBACABboyDYFJi6SmGkEIAAALJDsNgd9rkQhCAABYIJk5fExcJDXVCEIAANf4ucnFNMlMLmnDEiUEIQCAK/ze5GKi8nJp375Q+Ny3r/O5mEycCTrVCEIAgIzzUpOL32qtCgulkpL4hs7bsEQJQQgAkHFeaXKh1irxWiSvYWZpALCQ25Pq1deHgkXb9cP27TOntsELZfSzTF2/qRECAMuYUMvhhSYXr9RaoWuoEQIAi5hWy2Hy+mGmvVe2oUYIAJByptVyJNJxN9O8UGuFrmPRVQCwSOtw6La1HH4aDp1K5eVSWZm5tVboOmqEAMAi1HIkzuRaq1Z+G+KfSQQhALCM34dD28aEzu9eRmdpAEBGuT1030+81KE70fNOZ2kAgO9Qe5FapnV+j8Xk806NEAAgI7xUe+EVXnhPky0jNUIAAF/xSu2Fl3ih87vp553h8wCAjGDofnqYPsTf9PNOjRAAICO8UHvhVSYP8Tf9vNNHCAAQUzpGeJm8rAbSJ9HznqnrN01jAICoqqqk224LNWlkZYX+qk/FnEOFhQQgG5l63mkaAwC0U19/KgRJoZ8zZjBzMfyHIAQAhnNj+QTTR/oAqUIQAgCDuTURXetIn9OZNNIHmeP3dcwIQgBgKDebp0wf6YPMMHlG6FQhCAGAodxunmJxVn+Kt4bHln5iBCEAMJQJzVMmz0+DU+INN4nU8LgdxDOFIAQAhqJ5CvGIN9wkWsNjQhDPBIIQABiM5il0JJFwk2gNjy1BnAkVAcBwpk5EB/d1FG7afmaSWfPL9HXMUoEgBACQdGo5jTPOkI4fT+2yGkiPRMJNaw3PjBmhsBRvDY/fgzhNYwCAiH4mY8Zkdri03+epSadEm69oam2PRVcBwHL19aHQ07aJRQpdWPftS1+NQLrWM7ONHxeyzdT1mxohALBctH4mrdI5XNqWeWoygWkOkmd0EGpubtZ9992nIUOGqGfPnjr33HP14IMPyueVWACQUdGGSbdK53BpW+apcRPNjp0zOgjNnz9fjz/+uH71q1/pgw8+0Pz58/Xwww/rsccec7toAHyCC0X7fiat0j1c2pZ5atxiw/IYqWB0H6Hvfe97GjBggKpOO3v/+I//qJ49e+rZZ5+N6zXoIwQgFvqnRGrtZ9Krl9TYmJn+JlVV7Ucx2XwOUiVav6909/dKtUxdv40ePn/ppZfqySef1F/+8hedf/75+uMf/6i33npLCxYsiPmcpqYmNTU1he8Hg8FMFBWAx8Tqn1JW5p0LRaq5MUzahnlq3JDI/EK2MzoI3XvvvQoGg7rgggvUrVs3NTc36xe/+IVuuummmM+prKzU3LlzM1hKAF7EhcIcfp+nxg3JTJ5oK6P7CK1cuVLPPfecnn/+edXW1mr58uV65JFHtHz58pjPmT17thoaGsK3urq6DJYYgFfQP8Vufu8bZsvyGKlgdB+hoqIi3XvvvaqoqAhv+/nPf65nn31WH374YVyvQR8hALHQP8VONvUN8/L8QvQRknTixAlltfmTrVu3bmqJNeEFACSA/in2sa1vGM2OnTM6CE2aNEm/+MUvNHjwYA0fPlzbtm3TggUL9M///M9uFw2AT3ChsAt9w9CW0UHoscce03333acf//jHOnLkiAoKCjRjxgzdf//9bhcNAIzSumAqC6V2jE7EaMvoPkKpQB8hAH5nU5+XVKBvmDdk6vpNEALSiL/SkW5+mDjPDV7uRGwLFl0FPI7p7ZEJrNeVHBYpRSuCEJAGrKqNTGE+JKBrEg5C06ZN08aNG9NRFsA3+CsdmcLEeUDXJByEGhoaVFpaqqFDh+qhhx7SgQMH0lEuwNP4Kz210j0LsNdnGS4vD/UJqq4O/TSh46/X31PYI+EgtHr1ah04cEC33367XnzxRZ199tmaMGGCXnrpJZ08eTIdZQQ8h7/SUyfdfa380pfLpD4vfnlPYYcujxqrra3V0qVL9V//9V8644wzdPPNN+vHP/6xhg4dmqoydgmjxuAmRqZ0TbpHRGVixJVtIwcZxYZU8cSosU8++UTr1q3TunXr1K1bN333u9/Vjh07dOGFF2rhwoWpKiOQMpmurjfpr3QvSndfq3S/vo01I4m+pzShwW0JB6GTJ0/q5Zdf1ve+9z0VFxfrN7/5jWbOnKmDBw9q+fLleuONN7Ry5Ur9+7//ezrKCyTNxouS16W7r1U6X9/WkYOJvKd8J2GChIPQoEGDdOutt6q4uFjvvvuu3n//ff3oRz+KqLYaP368+vTpk8pyAl1i60XJi06vIUh3X6t0vr6fRg4mUmsT73vKdxKmSHitsYULF+raa69Vbm5uzH369OmjvXv3dqlgQCqx0KI3xFoqIp0rxKfr9f2yplUyy3fE857ynYQpWGIDVqADp/n8eI68vqZVOs+JH883UssTnaUBrzBlODsdQ2PzU1NSKxPn90lEOs+JKd9JgBohWMXN4eyZXiHca8O2qSEwT6amF2CKCURDjRCQBm4NZ890x1AvjsZJpJMttWqZkYlaG6aYgNuoEQIyoLo6FEqibS8pSe3v8nrNSkc1BJmuVUMItTZwQ6au3wmPGgOQuEyOIPL6aJzCwujljFWrVlbmjeMyWWfNqLHOCeAHNI0BGZDJjqF+XfDVj52pTeDFZlQglQhCQIZkagSRX0fjxAp4R47QXyhZTGoIEISAjMpUx9BUhy4TOii3DXitTY3XX09NRrKoZQMIQkCXmBAQYklV6DKp6aQ14K1cKTlO6CZRk5EsvzajAokgCAFJMikgpIuJTSeFhVK/fqdCUCtqMhLn12ZUIBEEISAJJgaEdDC16YSajNQ5vRl182bpnHNCn2OTazvhD6Z8xghCQBJMDQipZmrgoCYjtQoLpY8+kv7u70I1nIMHh25+ru2Eu0yqUWdCRSAJXp+0MBEmLxzKRH+pEe3zfDq/frbhjnj//2SJDcBgNtVImLxwKMszpEa0Gs7T+bG2E+4xrUadmaWBJJWXh2Y1tqFGgpmF/S3azOenM6E5FP6RyZn240GNENAF1EjAD6LN0RQIhP7t59pOuMO0GnX6CAFd1Nk6TYDb4v2Mnt7nSrKjthPu6ayPH4uuAh7AaugwXSKf0bZNoAQgpJMpTe7UCAFJsmnkGLyJzyi8jFFjgOFMG/kAtMVnFOgcQQhIkqmTDQKt+IwCnSMIAUkybeRDPEyZ0h6Z4cXPKJBp9BGCK/w00sorsxvTsdteXvmMAqfL1PWbIISM8+MF2fRgR6dZAF5DZ2n4xunNMV5ftT1a05Ipiwe2fZ9PL6cNnWZp9gOQDIIQ0qptSHj0Ue9ekKMFHlOC3elli7ZyuN87zZoSRgF4j/FB6MCBA7r55pt11llnqWfPnhoxYoTef/99t4uFOEQLCQsXnpq6v5UXLsixAs+mTe4Hu7Zlc5zQ7fRySv7tNGtKGAXgTUYHob/97W+67LLL1KNHD/3ud7/Tn//8Z/3nf/6nzjzzTLeLZgyTmwNiNcfcdZf3LsixjiUQcL+mJd6Vw01eRT6WeD7fNjT7AUgfo5fYmD9/voqKirR06dLwtiFDhrhYIrOY3uk41grDd94ZunlpFEusYxk3LvS+z5gRuvi6EewSWTnclCnt4xHv59u0lawBeIvRNUK//e1vNXr0aF177bXq37+/vvGNb+ipp57q8DlNTU0KBoMRNz/yQnNAR3OYeG3V9o6Oxe2alrZlO72Wyis1bm0l8vlOdK4ck2tRAWSe0cPnc3NzJUmzZs3Stddeq/fee0933nmnlixZomnTpkV9zgMPPKC5c+e22+634fPV1aGOodG2l5RkvDgd8tMcJiYfi59WDk/m8x3PuTG9FhXAKcwjJCk7O1ujR4/Wpk2bwtt++tOf6r333tPmzZujPqepqUlNTU3h+8FgUEVFRb4LQswLAz9Lx+eb7wzgLcwjJGnQoEG68MILI7Z9/etf1/79+2M+JycnR3l5eRE3P2LqfPhZOj7f6ehUTTMb4H1Gd5a+7LLLtGvXrohtf/nLX1RcXOxSicxSXi6VlXm7CQSIJdWf71R3qqaZDfAHo2uE/uVf/kVbtmzRQw89pD179uj555/Xk08+qYqKCreLZgyvdToGEpHKz3cqa5m8MFgBQHyM7iMkSWvWrNHs2bO1e/duDRkyRLNmzdKtt94a9/NZawymMn19Mr9KRYd3Lw1WALyKztIpQhCCiWhW8TY6XgPpR2dpwKdoVvE+BisA/mF0Z2nAD9o2gXU0eokLqXcwWAHwB4IQkEbRmsDKylgSwi+8tGQJgOisbxpjHhCkS6wmMIlmFQAwhdVBqKoq1OHxiitCP6uq3C6ReQiKyeuoCczt9ckAACHWBiE6rHaOoNg1rRP4na7tSvDnnRcKTHzuAMAd1gahdEy37ycExa7rbGQRQRMA3GdtEOrsr3XbJRIUaT6LLVYTGEETXcX3DkgNa4MQ84B0LN6gSK1G56ItE0GNJLqC7x2QOtbPLJ2K6fb9qqoqVEvR3HwqKJ7eqZfZdZPHe4dk8dmBLZhZOkNYtDS2zkY2UauRPC/XSNIk4y6+d0BqWR+EEF3rxU6KHRRt6meVjot/IkPoTQkfNMm4z6bvHZAJBCG0E+/Fzsu1GolI58U/nhpJU8IHHbzNYMv3DsgU6/sI2abtulfRHk+0/4Gf+1m53R/D7d9/uurqUBiLtr2kJLNlgb+/d4BEHyGkQTw1C8n0P/BzPyu3+2O4/ftPR5OMWfz8vQMyiSBkiXibNbjYRXL7/XD795+OJhkAfkQQskS8NQtc7CK5/X64/fvbYo00AH5DHyFLJNrXhP4HkRJ5Pzrrh5Xu3w8AfpCp63f3tL0yjNJas9B2gsRYF9XCQi64p4v3/aiqOtUEmZUVes9TUWvC+QCA9KBGyHCprl2gZiF9TBrhBQBex6gxpGX+GEaapI9JI7wAAPEhCBmKyeu8x6QRXgCA+BCEDEXtgveYNsILANA5OksbqrV2oW1/Ez/WLqRjlJVbysulsjL7+mH56RwCsAs1QoaypXbBlHW0Usm2flh+PIcA7MGoMcP5eZQXo6xO8WqNCucQQLowagyS/F27QD+oEC/XqHAOAXgdQcjH6utDSyGYOtKMUVbeHx3IOQTgdQQhn/JCLYMt/aA64vUaFc4hAK+jj5APea3fhp/7QXXGa+cqFpvPIYD0oI8Qkua1WgY/94PqTDI1KiY2edp8DgF4G0HIB9peGOm34S3l5aEaoOrq0M+OFmn1QpMnAHgJQcjjol0YTe23YWJNhiniqVHxesdqADARQchwHYWHji6MidQyZAI1GV3ntSZPAPACgpDBOgsPnV0YTem3QU1GatDkCQCpRxAyVDzhwSsXRmoyUsPUJk8A8DKCkKHiCQ9euTB6JbB5gWlNngDgdaw+b6h4V5/3wmrnrYFtxoxQmDM1sHlFYSHvHQCkirVByPRFLhMJD164MHohsAEA7OOpprF58+YpEAho5syZXXodr4xgircZxCvD0k3pvA0AQCvPBKH33ntPTzzxhC6++OIuvY7XRjB1Fh68EuoAADCRJ4LQ8ePHddNNN+mpp57SmWee2eG+TU1NCgaDEbfT+WkEk9dCHQAApvFEEKqoqNDEiRNVWlra6b6VlZXKz88P34qKiiIed2sEUzqar/wU6gAAcIPxQWjFihWqra1VZWVlXPvPnj1bDQ0N4VtdXV3E424MOU9X8xXD0gEA6Bqjg1BdXZ3uvPNOPffcc8rNzY3rOTk5OcrLy4u4tZXJuVjS2XzllXmEAAAwVcBxHMftQsSyevVq/cM//IO6tV7pJTU3NysQCCgrK0tNTU0Rj0UTDAaVn5+vhoaGqKEoVWINx6+uDtUEtVVdHeoEnarfzbB0AICfZOr6bfQ8QldeeaV27NgRsW369Om64IILdM8993QagmJJ9RxCVVWnan2yskK1NK21TPFOjNgVXphHCAAAExndNNa7d29ddNFFEbdevXrprLPO0kUXXZTUa6a6v05nTV9tm6+ysqR589oHF6/MBQQAgJ8YHYRSLR39deIZuVVeLlVWSoFAaN977okMYMwFBACAO4zuI5QKp7cxbt2al/L+Ou+9J40Z0377u+9Kl1wS+nd9fSjgtG0e27cv9O9Yj9HcBQCwFX2E0iAd/XWOH4++vbHx1L83bYpda+Q4sR8jCAEAkF5WNY2lY7h5Z3P5VFVJN97Y/nmt+zAXEAAA7rEqCEmpn0Ooo3DVtk9Sq6ysU/t09nw6UAMAkD5W9RHqqI2xq0Pqo83lE2sOoZUrpWuv7fj5HQ3JBwDA7zLVR4ggpPSFjo46SXcUtpJ9HgAAfpGpIGRd01hbJi6BwWKqAABkhlWjxqLpKHSkovalvFwqK0tsCYxMzEYNAACoEcrIqK3CwtA8RfEGKxZTBQAgM6wPQqaGjlSPbgMAAO3RWfr/YwV3AADMwczSGcYK7gAA2Mf6pjEAAGAva4LQgQNulwAAAJjGmiA0fHho4sSuYMkLAAD8xZog5Dhdmyixqio02/MVV4R+djVUAQAA91kThKTkZ2dO5+zTAADAPVYFoWQnSmTJCwAA/MmaIJSVlfxEiZmYfRoAAGSeNUFo587kZ2c2dfZpAADQNdZMqPi1r3Xt+cksngoAAMxmTRBKBWafBgDAX6xpGgMAAGiLIAQAAKxFEAIAANYiCAEAAGsRhAAAgLUIQgAAwFoEIQAAYC2CEAAAsBZBCAAAWIsgBAAArEUQAgAA1iIIAQAAaxGEAACAtQhCAADAWgQhAABgLYIQAACwFkEIAABYy+ggVFlZqUsuuUS9e/dW//79NWXKFO3atcvtYgEAAJ8wOght2LBBFRUV2rJli9atW6eTJ0/q6quvVmNjo9tFAwAAPhBwHMdxuxDx+vTTT9W/f39t2LBBf//3fx91n6amJjU1NYXvB4NBFRUVqaGhQXl5eZkqKgAA6IJgMKj8/Py0X7+NrhFqq6GhQZLUt2/fmPtUVlYqPz8/fCsqKspU8QAAgMd4pkaopaVF3//+93X06FG99dZbMfejRggAAO/LVI1Q97S9copVVFRo586dHYYgScrJyVFOTk6GSgUAALzME0Hojjvu0Jo1a7Rx40YVFha6XRwAAOATRgchx3H0k5/8RKtWrVJNTY2GDBnidpEAAICPGB2EKioq9Pzzz+vVV19V7969dejQIUlSfn6+evbs6XLpAACA1xndWToQCETdvnTpUv3whz+M6zUy1dkKAACkDp2lFWoaAwAASBdPzSMEAACQSgQhAABgLYIQAACwFkEIAABYiyAEAACsRRACAADWIggBAABrEYQAAIC1CEIAAMBaBCEAAGAtghAAALAWQQgAAFiLIAQAAKxFEAIAANYiCAEAAGsRhAAAgLUIQgAAwFoEIQAAYC2CEAAAsBZBCAAAWIsgBAAArEUQAgAA1iIIAQAAaxGEAACAtQhCAADAWgQhAABgLYIQAACwFkEIAABYiyAEAACsRRACAADWIggBAABrEYQAAIC1CEIAAMBaBCEAAGAtghAAALAWQQgAAFiLIAQAAKxFEAIAANbyRBBavHixzj77bOXm5mrs2LF699133S4SAADwAeOD0IsvvqhZs2Zpzpw5qq2t1ciRI1VWVqYjR464XTQAAOBxxgehBQsW6NZbb9X06dN14YUXasmSJfrKV76ip59+2u2iAQAAj+vudgE68uWXX2rr1q2aPXt2eFtWVpZKS0u1efPmqM9pampSU1NT+H5DQ4MkKRgMprewAAAgZVqv247jpPX3GB2E/vrXv6q5uVkDBgyI2D5gwAB9+OGHUZ9TWVmpuXPnttteVFSUljICAID0+eyzz5Sfn5+21zc6CCVj9uzZmjVrVvj+0aNHVVxcrP3796f1jTRNMBhUUVGR6urqlJeX53ZxMobj5rhtwHFz3DZoaGjQ4MGD1bdv37T+HqODUL9+/dStWzcdPnw4Yvvhw4c1cODAqM/JyclRTk5Ou+35+flWfYBa5eXlcdwW4bjtwnHbxdbjzspKb3dmoztLZ2dn61vf+pbWr18f3tbS0qL169dr3LhxLpYMAAD4gdE1QpI0a9YsTZs2TaNHj9aYMWO0aNEiNTY2avr06W4XDQAAeJzxQej666/Xp59+qvvvv1+HDh3SqFGjtHbt2nYdqGPJycnRnDlzojaX+RnHzXHbgOPmuG3Acaf3uANOuselAQAAGMroPkIAAADpRBACAADWIggBAABrEYQAAIC1PBeEFi9erLPPPlu5ubkaO3as3n333Q73/81vfqMLLrhAubm5GjFihF577bWIxx3H0f33369BgwapZ8+eKi0t1e7du9N5CElJ5Lifeuopfec739GZZ56pM888U6Wlpe32/+EPf6hAIBBxu+aaa9J9GAlL5LiXLVvW7phyc3Mj9vHj+S4pKWl33IFAQBMnTgzv44XzvXHjRk2aNEkFBQUKBAJavXp1p8+pqanRN7/5TeXk5Oi8887TsmXL2u2T6P8ZmZbocb/yyiu66qqr9NWvflV5eXkaN26cXn/99Yh9HnjggXbn+4ILLkjjUSQu0eOuqamJ+jk/dOhQxH5+O9/RvruBQEDDhw8P7+OF811ZWalLLrlEvXv3Vv/+/TVlyhTt2rWr0+dl4hruqSD04osvatasWZozZ45qa2s1cuRIlZWV6ciRI1H337Rpk2688UaVl5dr27ZtmjJliqZMmaKdO3eG93n44Yf1y1/+UkuWLNE777yjXr16qaysTF988UWmDqtTiR53TU2NbrzxRlVXV2vz5s0qKirS1VdfrQMHDkTsd8011+iTTz4J31544YVMHE7cEj1uKTTz6unH9PHHH0c87sfz/corr0Qc886dO9WtWzdde+21EfuZfr4bGxs1cuRILV68OK799+7dq4kTJ2r8+PHavn27Zs6cqVtuuSUiFCTzGcq0RI9748aNuuqqq/Taa69p69atGj9+vCZNmqRt27ZF7Dd8+PCI8/3WW2+lo/hJS/S4W+3atSviuPr37x9+zI/n+9FHH4043rq6OvXt27fd99v0871hwwZVVFRoy5YtWrdunU6ePKmrr75ajY2NMZ+TsWu44yFjxoxxKioqwvebm5udgoICp7KyMur+1113nTNx4sSIbWPHjnVmzJjhOI7jtLS0OAMHDnT+4z/+I/z40aNHnZycHOeFF15IwxEkJ9Hjbuv//u//nN69ezvLly8Pb5s2bZozefLkVBc1pRI97qVLlzr5+fkxX8+W871w4UKnd+/ezvHjx8PbvHC+TyfJWbVqVYf7/OxnP3OGDx8ese366693ysrKwve7+l5mWjzHHc2FF17ozJ07N3x/zpw5zsiRI1NXsDSL57irq6sdSc7f/va3mPvYcL5XrVrlBAIBZ9++feFtXjvfjuM4R44ccSQ5GzZsiLlPpq7hnqkR+vLLL7V161aVlpaGt2VlZam0tFSbN2+O+pzNmzdH7C9JZWVl4f337t2rQ4cOReyTn5+vsWPHxnzNTEvmuNs6ceKETp482W7hupqaGvXv31/Dhg3T7bffrs8++yylZe+KZI/7+PHjKi4uVlFRkSZPnqw//elP4cdsOd9VVVW64YYb1KtXr4jtJp/vZHT2/U7Fe+kFLS0tOnbsWLvv9+7du1VQUKBzzjlHN910k/bv3+9SCVNr1KhRGjRokK666iq9/fbb4e22nO+qqiqVlpaquLg4YrvXzndDQ4Mkdbigaqau4Z4JQn/961/V3NzcbkbpAQMGtGsjbnXo0KEO92/9mchrZloyx93WPffco4KCgogPyzXXXKNf//rXWr9+vebPn68NGzZowoQJam5uTmn5k5XMcQ8bNkxPP/20Xn31VT377LNqaWnRpZdeqvr6ekl2nO93331XO3fu1C233BKx3fTznYxY3+9gMKjPP/88Jd8dL3jkkUd0/PhxXXfddeFtY8eO1bJly7R27Vo9/vjj2rt3r77zne/o2LFjLpa0awYNGqQlS5bo5Zdf1ssvv6yioiKVlJSotrZWUmr+rzTdwYMH9bvf/a7d99tr57ulpUUzZ87UZZddposuuijmfpm6hhu/xAa6Zt68eVqxYoVqamoiOg7fcMMN4X+PGDFCF198sc4991zV1NToyiuvdKOoXTZu3LiIxXgvvfRSff3rX9cTTzyhBx980MWSZU5VVZVGjBihMWPGRGz34/mG9Pzzz2vu3Ll69dVXI/rKTJgwIfzviy++WGPHjlVxcbFWrlyp8vJyN4raZcOGDdOwYcPC9y+99FJ99NFHWrhwoZ555hkXS5Y5y5cvV58+fTRlypSI7V473xUVFdq5c6cx/Zg8UyPUr18/devWTYcPH47YfvjwYQ0cODDqcwYOHNjh/q0/E3nNTEvmuFs98sgjmjdvnn7/+9/r4osv7nDfc845R/369dOePXu6XOZU6Mpxt+rRo4e+8Y1vhI/J7+e7sbFRK1asiOs/PtPOdzJifb/z8vLUs2fPlHyGTLZixQrdcsstWrlyZbvmg7b69Omj888/39PnO5oxY8aEj8nv59txHD399NOaOnWqsrOzO9zX5PN9xx13aM2aNaqurlZhYWGH+2bqGu6ZIJSdna1vfetbWr9+fXhbS0uL1q9fH1ELcLpx48ZF7C9J69atC+8/ZMgQDRw4MGKfYDCod955J+ZrZloyxy2FetI/+OCDWrt2rUaPHt3p76mvr9dnn32mQYMGpaTcXZXscZ+uublZO3bsCB+Tn8+3FBpm2tTUpJtvvrnT32Pa+U5GZ9/vVHyGTPXCCy9o+vTpeuGFFyKmSYjl+PHj+uijjzx9vqPZvn17+Jj8fL6l0KirPXv2xPWHjonn23Ec3XHHHVq1apXefPNNDRkypNPnZOwanlA3b5etWLHCycnJcZYtW+b8+c9/dm677TanT58+zqFDhxzHcZypU6c69957b3j/t99+2+nevbvzyCOPOB988IEzZ84cp0ePHs6OHTvC+8ybN8/p06eP8+qrrzr/8z//40yePNkZMmSI8/nnn2f8+GJJ9LjnzZvnZGdnOy+99JLzySefhG/Hjh1zHMdxjh075vzrv/6rs3nzZmfv3r3OG2+84Xzzm990hg4d6nzxxReuHGM0iR733Llznddff9356KOPnK1btzo33HCDk5ub6/zpT38K7+PH893q29/+tnP99de32+6V833s2DFn27ZtzrZt2xxJzoIFC5xt27Y5H3/8seM4jnPvvfc6U6dODe//v//7v85XvvIV5+6773Y++OADZ/HixU63bt2ctWvXhvfp7L00QaLH/dxzzzndu3d3Fi9eHPH9Pnr0aHifu+66y6mpqXH27t3rvP32205paanTr18/58iRIxk/vlgSPe6FCxc6q1evdnbv3u3s2LHDufPOO52srCznjTfeCO/jx/Pd6uabb3bGjh0b9TW9cL5vv/12Jz8/36mpqYn43J44cSK8j1vXcE8FIcdxnMcee8wZPHiwk52d7YwZM8bZsmVL+LHLL7/cmTZtWsT+K1eudM4//3wnOzvbGT58uPPf//3fEY+3tLQ49913nzNgwAAnJyfHufLKK51du3Zl4lASkshxFxcXO5La3ebMmeM4juOcOHHCufrqq52vfvWrTo8ePZzi4mLn1ltvNeo/i1aJHPfMmTPD+w4YMMD57ne/69TW1ka8nh/Pt+M4zocffuhIcn7/+9+3ey2vnO/W4dFtb63HOm3aNOfyyy9v95xRo0Y52dnZzjnnnOMsXbq03et29F6aINHjvvzyyzvc33FC0wgMGjTIyc7Odr72ta85119/vbNnz57MHlgnEj3u+fPnO+eee66Tm5vr9O3b1ykpKXHefPPNdq/rt/PtOKEh4T179nSefPLJqK/phfMd7ZglRXxn3bqGB/5/AQEAAKzjmT5CAAAAqUYQAgAA1iIIAQAAaxGEAACAtQhCAADAWgQhAABgLYIQAACwFkEIAABYiyAEAACsRRACAADWIggBAABrEYQAeMqnn36qgQMH6qGHHgpv27Rpk7Kzs7V+/XoXSwbAi1h0FYDnvPbaa5oyZYo2bdqkYcOGadSoUZo8ebIWLFjgdtEAeAxBCIAnVVRU6I033tDo0aO1Y8cOvffee8rJyXG7WAA8hiAEwJM+//xzXXTRRaqrq9PWrVs1YsQIt4sEwIPoIwTAkz766CMdPHhQLS0t2rdvn9vFAeBR1AgB8Jwvv/xSY8aM0ahRozRs2DAtWrRIO3bsUP/+/d0uGgCPIQgB8Jy7775bL730kv74xz/qjDPO0OWXX678/HytWbPG7aIB8BiaxgB4Sk1NjRYtWqRnnnlGeXl5ysrK0jPPPKM//OEPevzxx90uHgCPoUYIAABYixohAABgLYIQAACwFkEIAABYiyAEAACsRRACAADWIggBAABrEYQAAIC1CEIAAMBaBCEAAGAtghAAALAWQQgAAFjr/wFyKy00SNrX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Google Shape;605;p103"/>
          <p:cNvSpPr txBox="1"/>
          <p:nvPr/>
        </p:nvSpPr>
        <p:spPr>
          <a:xfrm>
            <a:off x="340690" y="1152583"/>
            <a:ext cx="6284809" cy="2436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>
              <a:lnSpc>
                <a:spcPct val="115000"/>
              </a:lnSpc>
              <a:spcAft>
                <a:spcPts val="1333"/>
              </a:spcAft>
              <a:buAutoNum type="arabicPeriod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Построить доверие к системе</a:t>
            </a:r>
          </a:p>
          <a:p>
            <a:pPr marL="457200" indent="-457200">
              <a:lnSpc>
                <a:spcPct val="115000"/>
              </a:lnSpc>
              <a:spcAft>
                <a:spcPts val="1333"/>
              </a:spcAft>
              <a:buAutoNum type="arabicPeriod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Обеспечить ответственность</a:t>
            </a:r>
          </a:p>
          <a:p>
            <a:pPr marL="457200" indent="-457200">
              <a:lnSpc>
                <a:spcPct val="115000"/>
              </a:lnSpc>
              <a:spcAft>
                <a:spcPts val="1333"/>
              </a:spcAft>
              <a:buAutoNum type="arabicPeriod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Выполнить регулятивные требования (GDPR, EU AI Act)</a:t>
            </a:r>
          </a:p>
          <a:p>
            <a:pPr marL="457200" indent="-457200">
              <a:lnSpc>
                <a:spcPct val="115000"/>
              </a:lnSpc>
              <a:spcAft>
                <a:spcPts val="1333"/>
              </a:spcAft>
              <a:buAutoNum type="arabicPeriod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Улучшить модель</a:t>
            </a:r>
          </a:p>
        </p:txBody>
      </p:sp>
    </p:spTree>
    <p:extLst>
      <p:ext uri="{BB962C8B-B14F-4D97-AF65-F5344CB8AC3E}">
        <p14:creationId xmlns:p14="http://schemas.microsoft.com/office/powerpoint/2010/main" val="177367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79999" y="415200"/>
            <a:ext cx="8086151" cy="58232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методов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XAI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AutoShape 2" descr="data:image/png;base64,iVBORw0KGgoAAAANSUhEUgAAAkIAAAGwCAYAAABFFQqPAAAAOXRFWHRTb2Z0d2FyZQBNYXRwbG90bGliIHZlcnNpb24zLjcuMSwgaHR0cHM6Ly9tYXRwbG90bGliLm9yZy/bCgiHAAAACXBIWXMAAA9hAAAPYQGoP6dpAAAvU0lEQVR4nO3dfXRU9YH/8c8ESEKRBJHykCZEVMSKCG0RFm3XoNFIKYU9uz4dpZSNSm1sZXGtcs4qsrYGXBewliPqRqA+IVXBHtZiEROoAj4Q6EKrFFyQBASsp2QgaGST+/tjfhmYZCaZmczM/d77fb/OmRPmzp3J986d4X7yfQw4juMIAADAQlluFwAAAMAtBCEAAGAtghAAALAWQQgAAFiLIAQAAKxFEAIAANYiCAEAAGt1d7sA6dbS0qKDBw+qd+/eCgQCbhcHAADEwXEcHTt2TAUFBcrKSl+9je+D0MGDB1VUVOR2MQAAQBLq6upUWFiYttf3fRDq3bu3pNAbmZeX53JpAABAPILBoIqKisLX8XTxfRBqbQ7Ly8sjCAEA4DHp7tZCZ2kAAGAtghAAALAWQQgAAFiLIAQAAKxFEAIAANYiCAEAAGsRhAAAgLUIQgAAwFoEIQAAYC2CEAAAsBZBCAAAWIsgBAAArEUQAgAA1iIIAQAAaxGEAACAtQhCAADAWgQhAABgLYIQAACwlqtBaOPGjZo0aZIKCgoUCAS0evXqmPv+6Ec/UiAQ0KJFizJWPgAA4G+uBqHGxkaNHDlSixcv7nC/VatWacuWLSooKMhQyQAAgA26u/nLJ0yYoAkTJnS4z4EDB/STn/xEr7/+uiZOnJihkgEAABu4GoQ609LSoqlTp+ruu+/W8OHD43pOU1OTmpqawveDwWC6igcAADzO6M7S8+fPV/fu3fXTn/407udUVlYqPz8/fCsqKkpjCQEAgJcZG4S2bt2qRx99VMuWLVMgEIj7ebNnz1ZDQ0P4VldXl8ZSAgAALzM2CP3hD3/QkSNHNHjwYHXv3l3du3fXxx9/rLvuuktnn312zOfl5OQoLy8v4gYAABCNsX2Epk6dqtLS0ohtZWVlmjp1qqZPn+5SqQAAgJ+4GoSOHz+uPXv2hO/v3btX27dvV9++fTV48GCdddZZEfv36NFDAwcO1LBhwzJdVAAA4EOuBqH3339f48ePD9+fNWuWJGnatGlatmyZS6UCAAC2cDUIlZSUyHGcuPfft29f+goDAACsY2xnaQAAgHQjCAEAAGsRhAAAgLUIQgAAwFoEIQAAYC2CEAAAsBZBCAAAWIsgBAAArEUQAgAA1iIIAQAAaxGEAACAtQhCAADAWgQhAABgLYIQAACwFkEIAABYiyAEAACsRRACAADWIggBAABrEYQAAIC1CEIAAMBaBCEAAGAtghAAALAWQQgAAFiLIAQAAKxFEAIAANYiCAEAAGsRhAAAgLUIQgAAwFoEIQAAYC2CEAAAsBZBCAAAWIsgBAAArEUQAgAA1iIIAQAAaxGEAACAtQhCAAAYrL5eqq4O/UTqEYQAADBUVZVUXCxdcUXoZ1WV2yXyH4IQAAAGqq+XbrtNamkJ3W9pkWbMoGYo1VwNQhs3btSkSZNUUFCgQCCg1atXhx87efKk7rnnHo0YMUK9evVSQUGBfvCDH+jgwYPuFRgAgAzZvftUCGrV3Czt2eNOefzK1SDU2NiokSNHavHixe0eO3HihGpra3XfffeptrZWr7zyinbt2qXvf//7LpQUAIDMGjpUympzle7WTTrvPHfK41fd3fzlEyZM0IQJE6I+lp+fr3Xr1kVs+9WvfqUxY8Zo//79Gjx4cCaKCACAKwoLpSefDDWHNTeHQtATT4S2I3VcDUKJamhoUCAQUJ8+fWLu09TUpKampvD9YDCYgZIBAJB65eVSWVmoOey88whB6eCZztJffPGF7rnnHt14443Ky8uLuV9lZaXy8/PDt6KiogyWEgCA1CoslEpKCEHp4okgdPLkSV133XVyHEePP/54h/vOnj1bDQ0N4VtdXV2GSgkAALzG+Kax1hD08ccf68033+ywNkiScnJylJOTk6HSAQAALzM6CLWGoN27d6u6ulpnnXWW20UCAAA+4moQOn78uPacNiHC3r17tX37dvXt21eDBg3SP/3TP6m2tlZr1qxRc3OzDh06JEnq27evsrOz3So2AADwiYDjOI5bv7ympkbjx49vt33atGl64IEHNGTIkKjPq66uVklJSVy/IxgMKj8/Xw0NDZ02qwEAADNk6vrtao1QSUmJOsphLmY0AABgAU+MGgMAAEgHghAAALAWQQgAAFiLIAQAAKxFEAIAANYiCAEAAGsRhAAAgLUIQgAAwFoEIQAAYC2CEAAAsBZBCAAAWIsgBAAArEUQAgAA1iIIAQAAaxGEAACAtQhCAADAWgQhAABgLYIQAACwFkEIAABYiyAEAACiqq+XqqtDP/2KIAQAANqpqpKKi6Urrgj9rKpyu0TpQRACAAAR6uul226TWlpC91tapBkz/FkzRBACAAARdu8+FYJaNTdLe/a4U550IggBAKxiQ7+Xrho6VMpqkxC6dZPOO8+d8qQTQQgAYA1b+r10VWGh9OSTofAjhX4+8URou98EHMdx3C5EOgWDQeXn56uhoUF5eXluFwcA4JL6+lD4Ob3Jp1s3ad8+f17gU6G+PtQcdt55mX+PMnX97p62VwYAwCAd9XshCEVXWOj/94amMQCAFWzq94L4EYQAAFbwWr8XOnVnBkEIAGCN8vJQn6Dq6tDP8nK3SxSd1zp1ezm00VkaAACDeK1Td1XVqckXs7JCtW6pCJiZun5TIwQAgEGSmczQrRoZP8xATRACAMAgiXbqdrMZzQ8zUBOEAAAwSCKdut2ukfHDSDyCEAAAhom3U7fbNTJeG4kXDRMqAgBgoHgmM2ytkWnbsTqTNTLl5VJZmXszUHcVNUIAAHiUKTUyhYVSSYn3QpBEjRAAAKqvDzUzDR3qvYu512tk3EaNEADAal6bvDAaL9fIuM3VILRx40ZNmjRJBQUFCgQCWr16dcTjjuPo/vvv16BBg9SzZ0+VlpZq9+7d7hQWAOA7bo+6gvtcDUKNjY0aOXKkFi9eHPXxhx9+WL/85S+1ZMkSvfPOO+rVq5fKysr0xRdfZLikAAA/cnvUla1MWpLD1T5CEyZM0IQJE6I+5jiOFi1apH/7t3/T5MmTJUm//vWvNWDAAK1evVo33HBD1Oc1NTWpqakpfD8YDKa+4AAAXzBh1JVt0rUkR7KM7SO0d+9eHTp0SKWlpeFt+fn5Gjt2rDZv3hzzeZWVlcrPzw/fioqKMlFcAIDBYtVAmDLqyhYmNkUaG4QOHTokSRowYEDE9gEDBoQfi2b27NlqaGgI3+rq6tJaTgCA2TrrDO2VFen9wMSmSN8Nn8/JyVFOTo7bxQAAJKizIezJDHGPVQNRVhb5GvFMXoiuGzpUCgQkxzm1LRBwtynS2BqhgQMHSpIOHz4csf3w4cPhxwAA/tBZrU2yQ9xNrIFApEDA3d9vbBAaMmSIBg4cqPXr14e3BYNBvfPOOxo3bpyLJQMApFJn/Ua60q/ED4uC+snu3ZG1QVLofLoZTF0NQsePH9f27du1fft2SaEO0tu3b9f+/fsVCAQ0c+ZM/fznP9dvf/tb7dixQz/4wQ9UUFCgKVOmuFlsAEAKdVZr05VaHTpDm8XEYOpqH6H3339f48ePD9+fNWuWJGnatGlatmyZfvazn6mxsVG33Xabjh49qm9/+9tau3atcnNz3SoyACDFOhvC3tUh7ixBYY7WYDpjRijMmhBMA47TtpLKX4LBoPLz89XQ0KC8vDy3iwMAiKKqqv3F8fTRW509Dm+pr+88mGbq+k0QAgAYobOLYzwXT/hHpq7fvhs+DwDwps6GsDPEPTWSmYbAz4wdNQYAAFIr2WkI/IwgBACABboyDYFJi6SmGkEIAAALJDsNgd9rkQhCAABYIJk5fExcJDXVCEIAANf4ucnFNMlMLmnDEiUEIQCAK/ze5GKi8nJp375Q+Ny3r/O5mEycCTrVCEIAgIzzUpOL32qtCgulkpL4hs7bsEQJQQgAkHFeaXKh1irxWiSvYWZpALCQ25Pq1deHgkXb9cP27TOntsELZfSzTF2/qRECAMuYUMvhhSYXr9RaoWuoEQIAi5hWy2Hy+mGmvVe2oUYIAJByptVyJNJxN9O8UGuFrmPRVQCwSOtw6La1HH4aDp1K5eVSWZm5tVboOmqEAMAi1HIkzuRaq1Z+G+KfSQQhALCM34dD28aEzu9eRmdpAEBGuT1030+81KE70fNOZ2kAgO9Qe5FapnV+j8Xk806NEAAgI7xUe+EVXnhPky0jNUIAAF/xSu2Fl3ih87vp553h8wCAjGDofnqYPsTf9PNOjRAAICO8UHvhVSYP8Tf9vNNHCAAQUzpGeJm8rAbSJ9HznqnrN01jAICoqqqk224LNWlkZYX+qk/FnEOFhQQgG5l63mkaAwC0U19/KgRJoZ8zZjBzMfyHIAQAhnNj+QTTR/oAqUIQAgCDuTURXetIn9OZNNIHmeP3dcwIQgBgKDebp0wf6YPMMHlG6FQhCAGAodxunmJxVn+Kt4bHln5iBCEAMJQJzVMmz0+DU+INN4nU8LgdxDOFIAQAhqJ5CvGIN9wkWsNjQhDPBIIQABiM5il0JJFwk2gNjy1BnAkVAcBwpk5EB/d1FG7afmaSWfPL9HXMUoEgBACQdGo5jTPOkI4fT+2yGkiPRMJNaw3PjBmhsBRvDY/fgzhNYwCAiH4mY8Zkdri03+epSadEm69oam2PRVcBwHL19aHQ07aJRQpdWPftS1+NQLrWM7ONHxeyzdT1mxohALBctH4mrdI5XNqWeWoygWkOkmd0EGpubtZ9992nIUOGqGfPnjr33HP14IMPyueVWACQUdGGSbdK53BpW+apcRPNjp0zOgjNnz9fjz/+uH71q1/pgw8+0Pz58/Xwww/rsccec7toAHyCC0X7fiat0j1c2pZ5atxiw/IYqWB0H6Hvfe97GjBggKpOO3v/+I//qJ49e+rZZ5+N6zXoIwQgFvqnRGrtZ9Krl9TYmJn+JlVV7Ucx2XwOUiVav6909/dKtUxdv40ePn/ppZfqySef1F/+8hedf/75+uMf/6i33npLCxYsiPmcpqYmNTU1he8Hg8FMFBWAx8Tqn1JW5p0LRaq5MUzahnlq3JDI/EK2MzoI3XvvvQoGg7rgggvUrVs3NTc36xe/+IVuuummmM+prKzU3LlzM1hKAF7EhcIcfp+nxg3JTJ5oK6P7CK1cuVLPPfecnn/+edXW1mr58uV65JFHtHz58pjPmT17thoaGsK3urq6DJYYgFfQP8Vufu8bZsvyGKlgdB+hoqIi3XvvvaqoqAhv+/nPf65nn31WH374YVyvQR8hALHQP8VONvUN8/L8QvQRknTixAlltfmTrVu3bmqJNeEFACSA/in2sa1vGM2OnTM6CE2aNEm/+MUvNHjwYA0fPlzbtm3TggUL9M///M9uFw2AT3ChsAt9w9CW0UHoscce03333acf//jHOnLkiAoKCjRjxgzdf//9bhcNAIzSumAqC6V2jE7EaMvoPkKpQB8hAH5nU5+XVKBvmDdk6vpNEALSiL/SkW5+mDjPDV7uRGwLFl0FPI7p7ZEJrNeVHBYpRSuCEJAGrKqNTGE+JKBrEg5C06ZN08aNG9NRFsA3+CsdmcLEeUDXJByEGhoaVFpaqqFDh+qhhx7SgQMH0lEuwNP4Kz210j0LsNdnGS4vD/UJqq4O/TSh46/X31PYI+EgtHr1ah04cEC33367XnzxRZ199tmaMGGCXnrpJZ08eTIdZQQ8h7/SUyfdfa380pfLpD4vfnlPYYcujxqrra3V0qVL9V//9V8644wzdPPNN+vHP/6xhg4dmqoydgmjxuAmRqZ0TbpHRGVixJVtIwcZxYZU8cSosU8++UTr1q3TunXr1K1bN333u9/Vjh07dOGFF2rhwoWpKiOQMpmurjfpr3QvSndfq3S/vo01I4m+pzShwW0JB6GTJ0/q5Zdf1ve+9z0VFxfrN7/5jWbOnKmDBw9q+fLleuONN7Ry5Ur9+7//ezrKCyTNxouS16W7r1U6X9/WkYOJvKd8J2GChIPQoEGDdOutt6q4uFjvvvuu3n//ff3oRz+KqLYaP368+vTpk8pyAl1i60XJi06vIUh3X6t0vr6fRg4mUmsT73vKdxKmSHitsYULF+raa69Vbm5uzH369OmjvXv3dqlgQCqx0KI3xFoqIp0rxKfr9f2yplUyy3fE857ynYQpWGIDVqADp/n8eI68vqZVOs+JH883UssTnaUBrzBlODsdQ2PzU1NSKxPn90lEOs+JKd9JgBohWMXN4eyZXiHca8O2qSEwT6amF2CKCURDjRCQBm4NZ890x1AvjsZJpJMttWqZkYlaG6aYgNuoEQIyoLo6FEqibS8pSe3v8nrNSkc1BJmuVUMItTZwQ6au3wmPGgOQuEyOIPL6aJzCwujljFWrVlbmjeMyWWfNqLHOCeAHNI0BGZDJjqF+XfDVj52pTeDFZlQglQhCQIZkagSRX0fjxAp4R47QXyhZTGoIEISAjMpUx9BUhy4TOii3DXitTY3XX09NRrKoZQMIQkCXmBAQYklV6DKp6aQ14K1cKTlO6CZRk5EsvzajAokgCAFJMikgpIuJTSeFhVK/fqdCUCtqMhLn12ZUIBEEISAJJgaEdDC16YSajNQ5vRl182bpnHNCn2OTazvhD6Z8xghCQBJMDQipZmrgoCYjtQoLpY8+kv7u70I1nIMHh25+ru2Eu0yqUWdCRSAJXp+0MBEmLxzKRH+pEe3zfDq/frbhjnj//2SJDcBgNtVImLxwKMszpEa0Gs7T+bG2E+4xrUadmaWBJJWXh2Y1tqFGgpmF/S3azOenM6E5FP6RyZn240GNENAF1EjAD6LN0RQIhP7t59pOuMO0GnX6CAFd1Nk6TYDb4v2Mnt7nSrKjthPu6ayPH4uuAh7AaugwXSKf0bZNoAQgpJMpTe7UCAFJsmnkGLyJzyi8jFFjgOFMG/kAtMVnFOgcQQhIkqmTDQKt+IwCnSMIAUkybeRDPEyZ0h6Z4cXPKJBp9BGCK/w00sorsxvTsdteXvmMAqfL1PWbIISM8+MF2fRgR6dZAF5DZ2n4xunNMV5ftT1a05Ipiwe2fZ9PL6cNnWZp9gOQDIIQ0qptSHj0Ue9ekKMFHlOC3elli7ZyuN87zZoSRgF4j/FB6MCBA7r55pt11llnqWfPnhoxYoTef/99t4uFOEQLCQsXnpq6v5UXLsixAs+mTe4Hu7Zlc5zQ7fRySv7tNGtKGAXgTUYHob/97W+67LLL1KNHD/3ud7/Tn//8Z/3nf/6nzjzzTLeLZgyTmwNiNcfcdZf3LsixjiUQcL+mJd6Vw01eRT6WeD7fNjT7AUgfo5fYmD9/voqKirR06dLwtiFDhrhYIrOY3uk41grDd94ZunlpFEusYxk3LvS+z5gRuvi6EewSWTnclCnt4xHv59u0lawBeIvRNUK//e1vNXr0aF177bXq37+/vvGNb+ipp57q8DlNTU0KBoMRNz/yQnNAR3OYeG3V9o6Oxe2alrZlO72Wyis1bm0l8vlOdK4ck2tRAWSe0cPnc3NzJUmzZs3Stddeq/fee0933nmnlixZomnTpkV9zgMPPKC5c+e22+634fPV1aGOodG2l5RkvDgd8tMcJiYfi59WDk/m8x3PuTG9FhXAKcwjJCk7O1ujR4/Wpk2bwtt++tOf6r333tPmzZujPqepqUlNTU3h+8FgUEVFRb4LQswLAz9Lx+eb7wzgLcwjJGnQoEG68MILI7Z9/etf1/79+2M+JycnR3l5eRE3P2LqfPhZOj7f6ehUTTMb4H1Gd5a+7LLLtGvXrohtf/nLX1RcXOxSicxSXi6VlXm7CQSIJdWf71R3qqaZDfAHo2uE/uVf/kVbtmzRQw89pD179uj555/Xk08+qYqKCreLZgyvdToGEpHKz3cqa5m8MFgBQHyM7iMkSWvWrNHs2bO1e/duDRkyRLNmzdKtt94a9/NZawymMn19Mr9KRYd3Lw1WALyKztIpQhCCiWhW8TY6XgPpR2dpwKdoVvE+BisA/mF0Z2nAD9o2gXU0eokLqXcwWAHwB4IQkEbRmsDKylgSwi+8tGQJgOisbxpjHhCkS6wmMIlmFQAwhdVBqKoq1OHxiitCP6uq3C6ReQiKyeuoCczt9ckAACHWBiE6rHaOoNg1rRP4na7tSvDnnRcKTHzuAMAd1gahdEy37ycExa7rbGQRQRMA3GdtEOrsr3XbJRIUaT6LLVYTGEETXcX3DkgNa4MQ84B0LN6gSK1G56ItE0GNJLqC7x2QOtbPLJ2K6fb9qqoqVEvR3HwqKJ7eqZfZdZPHe4dk8dmBLZhZOkNYtDS2zkY2UauRPC/XSNIk4y6+d0BqWR+EEF3rxU6KHRRt6meVjot/IkPoTQkfNMm4z6bvHZAJBCG0E+/Fzsu1GolI58U/nhpJU8IHHbzNYMv3DsgU6/sI2abtulfRHk+0/4Gf+1m53R/D7d9/uurqUBiLtr2kJLNlgb+/d4BEHyGkQTw1C8n0P/BzPyu3+2O4/ftPR5OMWfz8vQMyiSBkiXibNbjYRXL7/XD795+OJhkAfkQQskS8NQtc7CK5/X64/fvbYo00AH5DHyFLJNrXhP4HkRJ5Pzrrh5Xu3w8AfpCp63f3tL0yjNJas9B2gsRYF9XCQi64p4v3/aiqOtUEmZUVes9TUWvC+QCA9KBGyHCprl2gZiF9TBrhBQBex6gxpGX+GEaapI9JI7wAAPEhCBmKyeu8x6QRXgCA+BCEDEXtgveYNsILANA5OksbqrV2oW1/Ez/WLqRjlJVbysulsjL7+mH56RwCsAs1QoaypXbBlHW0Usm2flh+PIcA7MGoMcP5eZQXo6xO8WqNCucQQLowagyS/F27QD+oEC/XqHAOAXgdQcjH6utDSyGYOtKMUVbeHx3IOQTgdQQhn/JCLYMt/aA64vUaFc4hAK+jj5APea3fhp/7QXXGa+cqFpvPIYD0oI8Qkua1WgY/94PqTDI1KiY2edp8DgF4G0HIB9peGOm34S3l5aEaoOrq0M+OFmn1QpMnAHgJQcjjol0YTe23YWJNhiniqVHxesdqADARQchwHYWHji6MidQyZAI1GV3ntSZPAPACgpDBOgsPnV0YTem3QU1GatDkCQCpRxAyVDzhwSsXRmoyUsPUJk8A8DKCkKHiCQ9euTB6JbB5gWlNngDgdaw+b6h4V5/3wmrnrYFtxoxQmDM1sHlFYSHvHQCkirVByPRFLhMJD164MHohsAEA7OOpprF58+YpEAho5syZXXodr4xgircZxCvD0k3pvA0AQCvPBKH33ntPTzzxhC6++OIuvY7XRjB1Fh68EuoAADCRJ4LQ8ePHddNNN+mpp57SmWee2eG+TU1NCgaDEbfT+WkEk9dCHQAApvFEEKqoqNDEiRNVWlra6b6VlZXKz88P34qKiiIed2sEUzqar/wU6gAAcIPxQWjFihWqra1VZWVlXPvPnj1bDQ0N4VtdXV3E424MOU9X8xXD0gEA6Bqjg1BdXZ3uvPNOPffcc8rNzY3rOTk5OcrLy4u4tZXJuVjS2XzllXmEAAAwVcBxHMftQsSyevVq/cM//IO6tV7pJTU3NysQCCgrK0tNTU0Rj0UTDAaVn5+vhoaGqKEoVWINx6+uDtUEtVVdHeoEnarfzbB0AICfZOr6bfQ8QldeeaV27NgRsW369Om64IILdM8993QagmJJ9RxCVVWnan2yskK1NK21TPFOjNgVXphHCAAAExndNNa7d29ddNFFEbdevXrprLPO0kUXXZTUa6a6v05nTV9tm6+ysqR589oHF6/MBQQAgJ8YHYRSLR39deIZuVVeLlVWSoFAaN977okMYMwFBACAO4zuI5QKp7cxbt2al/L+Ou+9J40Z0377u+9Kl1wS+nd9fSjgtG0e27cv9O9Yj9HcBQCwFX2E0iAd/XWOH4++vbHx1L83bYpda+Q4sR8jCAEAkF5WNY2lY7h5Z3P5VFVJN97Y/nmt+zAXEAAA7rEqCEmpn0Ooo3DVtk9Sq6ysU/t09nw6UAMAkD5W9RHqqI2xq0Pqo83lE2sOoZUrpWuv7fj5HQ3JBwDA7zLVR4ggpPSFjo46SXcUtpJ9HgAAfpGpIGRd01hbJi6BwWKqAABkhlWjxqLpKHSkovalvFwqK0tsCYxMzEYNAACoEcrIqK3CwtA8RfEGKxZTBQAgM6wPQqaGjlSPbgMAAO3RWfr/YwV3AADMwczSGcYK7gAA2Mf6pjEAAGAva4LQgQNulwAAAJjGmiA0fHho4sSuYMkLAAD8xZog5Dhdmyixqio02/MVV4R+djVUAQAA91kThKTkZ2dO5+zTAADAPVYFoWQnSmTJCwAA/MmaIJSVlfxEiZmYfRoAAGSeNUFo587kZ2c2dfZpAADQNdZMqPi1r3Xt+cksngoAAMxmTRBKBWafBgDAX6xpGgMAAGiLIAQAAKxFEAIAANYiCAEAAGsRhAAAgLUIQgAAwFoEIQAAYC2CEAAAsBZBCAAAWIsgBAAArEUQAgAA1iIIAQAAaxGEAACAtQhCAADAWgQhAABgLYIQAACwFkEIAABYy+ggVFlZqUsuuUS9e/dW//79NWXKFO3atcvtYgEAAJ8wOght2LBBFRUV2rJli9atW6eTJ0/q6quvVmNjo9tFAwAAPhBwHMdxuxDx+vTTT9W/f39t2LBBf//3fx91n6amJjU1NYXvB4NBFRUVqaGhQXl5eZkqKgAA6IJgMKj8/Py0X7+NrhFqq6GhQZLUt2/fmPtUVlYqPz8/fCsqKspU8QAAgMd4pkaopaVF3//+93X06FG99dZbMfejRggAAO/LVI1Q97S9copVVFRo586dHYYgScrJyVFOTk6GSgUAALzME0Hojjvu0Jo1a7Rx40YVFha6XRwAAOATRgchx3H0k5/8RKtWrVJNTY2GDBnidpEAAICPGB2EKioq9Pzzz+vVV19V7969dejQIUlSfn6+evbs6XLpAACA1xndWToQCETdvnTpUv3whz+M6zUy1dkKAACkDp2lFWoaAwAASBdPzSMEAACQSgQhAABgLYIQAACwFkEIAABYiyAEAACsRRACAADWIggBAABrEYQAAIC1CEIAAMBaBCEAAGAtghAAALAWQQgAAFiLIAQAAKxFEAIAANYiCAEAAGsRhAAAgLUIQgAAwFoEIQAAYC2CEAAAsBZBCAAAWIsgBAAArEUQAgAA1iIIAQAAaxGEAACAtQhCAADAWgQhAABgLYIQAACwFkEIAABYiyAEAACsRRACAADWIggBAABrEYQAAIC1CEIAAMBaBCEAAGAtghAAALAWQQgAAFiLIAQAAKxFEAIAANbyRBBavHixzj77bOXm5mrs2LF699133S4SAADwAeOD0IsvvqhZs2Zpzpw5qq2t1ciRI1VWVqYjR464XTQAAOBxxgehBQsW6NZbb9X06dN14YUXasmSJfrKV76ip59+2u2iAQAAj+vudgE68uWXX2rr1q2aPXt2eFtWVpZKS0u1efPmqM9pampSU1NT+H5DQ4MkKRgMprewAAAgZVqv247jpPX3GB2E/vrXv6q5uVkDBgyI2D5gwAB9+OGHUZ9TWVmpuXPnttteVFSUljICAID0+eyzz5Sfn5+21zc6CCVj9uzZmjVrVvj+0aNHVVxcrP3796f1jTRNMBhUUVGR6urqlJeX53ZxMobj5rhtwHFz3DZoaGjQ4MGD1bdv37T+HqODUL9+/dStWzcdPnw4Yvvhw4c1cODAqM/JyclRTk5Ou+35+flWfYBa5eXlcdwW4bjtwnHbxdbjzspKb3dmoztLZ2dn61vf+pbWr18f3tbS0qL169dr3LhxLpYMAAD4gdE1QpI0a9YsTZs2TaNHj9aYMWO0aNEiNTY2avr06W4XDQAAeJzxQej666/Xp59+qvvvv1+HDh3SqFGjtHbt2nYdqGPJycnRnDlzojaX+RnHzXHbgOPmuG3Acaf3uANOuselAQAAGMroPkIAAADpRBACAADWIggBAABrEYQAAIC1PBeEFi9erLPPPlu5ubkaO3as3n333Q73/81vfqMLLrhAubm5GjFihF577bWIxx3H0f33369BgwapZ8+eKi0t1e7du9N5CElJ5Lifeuopfec739GZZ56pM888U6Wlpe32/+EPf6hAIBBxu+aaa9J9GAlL5LiXLVvW7phyc3Mj9vHj+S4pKWl33IFAQBMnTgzv44XzvXHjRk2aNEkFBQUKBAJavXp1p8+pqanRN7/5TeXk5Oi8887TsmXL2u2T6P8ZmZbocb/yyiu66qqr9NWvflV5eXkaN26cXn/99Yh9HnjggXbn+4ILLkjjUSQu0eOuqamJ+jk/dOhQxH5+O9/RvruBQEDDhw8P7+OF811ZWalLLrlEvXv3Vv/+/TVlyhTt2rWr0+dl4hruqSD04osvatasWZozZ45qa2s1cuRIlZWV6ciRI1H337Rpk2688UaVl5dr27ZtmjJliqZMmaKdO3eG93n44Yf1y1/+UkuWLNE777yjXr16qaysTF988UWmDqtTiR53TU2NbrzxRlVXV2vz5s0qKirS1VdfrQMHDkTsd8011+iTTz4J31544YVMHE7cEj1uKTTz6unH9PHHH0c87sfz/corr0Qc886dO9WtWzdde+21EfuZfr4bGxs1cuRILV68OK799+7dq4kTJ2r8+PHavn27Zs6cqVtuuSUiFCTzGcq0RI9748aNuuqqq/Taa69p69atGj9+vCZNmqRt27ZF7Dd8+PCI8/3WW2+lo/hJS/S4W+3atSviuPr37x9+zI/n+9FHH4043rq6OvXt27fd99v0871hwwZVVFRoy5YtWrdunU6ePKmrr75ajY2NMZ+TsWu44yFjxoxxKioqwvebm5udgoICp7KyMur+1113nTNx4sSIbWPHjnVmzJjhOI7jtLS0OAMHDnT+4z/+I/z40aNHnZycHOeFF15IwxEkJ9Hjbuv//u//nN69ezvLly8Pb5s2bZozefLkVBc1pRI97qVLlzr5+fkxX8+W871w4UKnd+/ezvHjx8PbvHC+TyfJWbVqVYf7/OxnP3OGDx8ese366693ysrKwve7+l5mWjzHHc2FF17ozJ07N3x/zpw5zsiRI1NXsDSL57irq6sdSc7f/va3mPvYcL5XrVrlBAIBZ9++feFtXjvfjuM4R44ccSQ5GzZsiLlPpq7hnqkR+vLLL7V161aVlpaGt2VlZam0tFSbN2+O+pzNmzdH7C9JZWVl4f337t2rQ4cOReyTn5+vsWPHxnzNTEvmuNs6ceKETp482W7hupqaGvXv31/Dhg3T7bffrs8++yylZe+KZI/7+PHjKi4uVlFRkSZPnqw//elP4cdsOd9VVVW64YYb1KtXr4jtJp/vZHT2/U7Fe+kFLS0tOnbsWLvv9+7du1VQUKBzzjlHN910k/bv3+9SCVNr1KhRGjRokK666iq9/fbb4e22nO+qqiqVlpaquLg4YrvXzndDQ4Mkdbigaqau4Z4JQn/961/V3NzcbkbpAQMGtGsjbnXo0KEO92/9mchrZloyx93WPffco4KCgogPyzXXXKNf//rXWr9+vebPn68NGzZowoQJam5uTmn5k5XMcQ8bNkxPP/20Xn31VT377LNqaWnRpZdeqvr6ekl2nO93331XO3fu1C233BKx3fTznYxY3+9gMKjPP/88Jd8dL3jkkUd0/PhxXXfddeFtY8eO1bJly7R27Vo9/vjj2rt3r77zne/o2LFjLpa0awYNGqQlS5bo5Zdf1ssvv6yioiKVlJSotrZWUmr+rzTdwYMH9bvf/a7d99tr57ulpUUzZ87UZZddposuuijmfpm6hhu/xAa6Zt68eVqxYoVqamoiOg7fcMMN4X+PGDFCF198sc4991zV1NToyiuvdKOoXTZu3LiIxXgvvfRSff3rX9cTTzyhBx980MWSZU5VVZVGjBihMWPGRGz34/mG9Pzzz2vu3Ll69dVXI/rKTJgwIfzviy++WGPHjlVxcbFWrlyp8vJyN4raZcOGDdOwYcPC9y+99FJ99NFHWrhwoZ555hkXS5Y5y5cvV58+fTRlypSI7V473xUVFdq5c6cx/Zg8UyPUr18/devWTYcPH47YfvjwYQ0cODDqcwYOHNjh/q0/E3nNTEvmuFs98sgjmjdvnn7/+9/r4osv7nDfc845R/369dOePXu6XOZU6Mpxt+rRo4e+8Y1vhI/J7+e7sbFRK1asiOs/PtPOdzJifb/z8vLUs2fPlHyGTLZixQrdcsstWrlyZbvmg7b69Omj888/39PnO5oxY8aEj8nv59txHD399NOaOnWqsrOzO9zX5PN9xx13aM2aNaqurlZhYWGH+2bqGu6ZIJSdna1vfetbWr9+fXhbS0uL1q9fH1ELcLpx48ZF7C9J69atC+8/ZMgQDRw4MGKfYDCod955J+ZrZloyxy2FetI/+OCDWrt2rUaPHt3p76mvr9dnn32mQYMGpaTcXZXscZ+uublZO3bsCB+Tn8+3FBpm2tTUpJtvvrnT32Pa+U5GZ9/vVHyGTPXCCy9o+vTpeuGFFyKmSYjl+PHj+uijjzx9vqPZvn17+Jj8fL6l0KirPXv2xPWHjonn23Ec3XHHHVq1apXefPNNDRkypNPnZOwanlA3b5etWLHCycnJcZYtW+b8+c9/dm677TanT58+zqFDhxzHcZypU6c69957b3j/t99+2+nevbvzyCOPOB988IEzZ84cp0ePHs6OHTvC+8ybN8/p06eP8+qrrzr/8z//40yePNkZMmSI8/nnn2f8+GJJ9LjnzZvnZGdnOy+99JLzySefhG/Hjh1zHMdxjh075vzrv/6rs3nzZmfv3r3OG2+84Xzzm990hg4d6nzxxReuHGM0iR733Llznddff9356KOPnK1btzo33HCDk5ub6/zpT38K7+PH893q29/+tnP99de32+6V833s2DFn27ZtzrZt2xxJzoIFC5xt27Y5H3/8seM4jnPvvfc6U6dODe//v//7v85XvvIV5+6773Y++OADZ/HixU63bt2ctWvXhvfp7L00QaLH/dxzzzndu3d3Fi9eHPH9Pnr0aHifu+66y6mpqXH27t3rvP32205paanTr18/58iRIxk/vlgSPe6FCxc6q1evdnbv3u3s2LHDufPOO52srCznjTfeCO/jx/Pd6uabb3bGjh0b9TW9cL5vv/12Jz8/36mpqYn43J44cSK8j1vXcE8FIcdxnMcee8wZPHiwk52d7YwZM8bZsmVL+LHLL7/cmTZtWsT+K1eudM4//3wnOzvbGT58uPPf//3fEY+3tLQ49913nzNgwAAnJyfHufLKK51du3Zl4lASkshxFxcXO5La3ebMmeM4juOcOHHCufrqq52vfvWrTo8ePZzi4mLn1ltvNeo/i1aJHPfMmTPD+w4YMMD57ne/69TW1ka8nh/Pt+M4zocffuhIcn7/+9+3ey2vnO/W4dFtb63HOm3aNOfyyy9v95xRo0Y52dnZzjnnnOMsXbq03et29F6aINHjvvzyyzvc33FC0wgMGjTIyc7Odr72ta85119/vbNnz57MHlgnEj3u+fPnO+eee66Tm5vr9O3b1ykpKXHefPPNdq/rt/PtOKEh4T179nSefPLJqK/phfMd7ZglRXxn3bqGB/5/AQEAAKzjmT5CAAAAqUYQAgAA1iIIAQAAaxGEAACAtQhCAADAWgQhAABgLYIQAACwFkEIAABYiyAEAACsRRACAADWIggBAABrEYQAeMqnn36qgQMH6qGHHgpv27Rpk7Kzs7V+/XoXSwbAi1h0FYDnvPbaa5oyZYo2bdqkYcOGadSoUZo8ebIWLFjgdtEAeAxBCIAnVVRU6I033tDo0aO1Y8cOvffee8rJyXG7WAA8hiAEwJM+//xzXXTRRaqrq9PWrVs1YsQIt4sEwIPoIwTAkz766CMdPHhQLS0t2rdvn9vFAeBR1AgB8Jwvv/xSY8aM0ahRozRs2DAtWrRIO3bsUP/+/d0uGgCPIQgB8Jy7775bL730kv74xz/qjDPO0OWXX678/HytWbPG7aIB8BiaxgB4Sk1NjRYtWqRnnnlGeXl5ysrK0jPPPKM//OEPevzxx90uHgCPoUYIAABYixohAABgLYIQAACwFkEIAABYiyAEAACsRRACAADWIggBAABrEYQAAIC1CEIAAMBaBCEAAGAtghAAALAWQQgAAFjr/wFyKy00SNrX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Google Shape;605;p103"/>
          <p:cNvSpPr txBox="1"/>
          <p:nvPr/>
        </p:nvSpPr>
        <p:spPr>
          <a:xfrm>
            <a:off x="340691" y="1152583"/>
            <a:ext cx="3742359" cy="4747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>
              <a:lnSpc>
                <a:spcPct val="115000"/>
              </a:lnSpc>
              <a:spcAft>
                <a:spcPts val="1333"/>
              </a:spcAft>
              <a:buAutoNum type="arabicPeriod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По времени применения:</a:t>
            </a:r>
          </a:p>
          <a:p>
            <a:pPr marL="342900" indent="-342900">
              <a:lnSpc>
                <a:spcPct val="115000"/>
              </a:lnSpc>
              <a:spcAft>
                <a:spcPts val="1333"/>
              </a:spcAft>
              <a:buFontTx/>
              <a:buChar char="-"/>
            </a:pPr>
            <a:r>
              <a:rPr lang="ru-RU" sz="2000" b="1" dirty="0" err="1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Ante-hoc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 </a:t>
            </a: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(</a:t>
            </a:r>
            <a:r>
              <a:rPr lang="ru-RU" sz="2000" b="1" dirty="0" err="1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inherently</a:t>
            </a: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 </a:t>
            </a:r>
            <a:r>
              <a:rPr lang="ru-RU" sz="2000" b="1" dirty="0" err="1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interpretable</a:t>
            </a: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). 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Модели, спроектированные так, чтобы быть прозрачными «с коробки»</a:t>
            </a:r>
          </a:p>
          <a:p>
            <a:pPr marL="342900" indent="-342900">
              <a:lnSpc>
                <a:spcPct val="115000"/>
              </a:lnSpc>
              <a:spcAft>
                <a:spcPts val="1333"/>
              </a:spcAft>
              <a:buFontTx/>
              <a:buChar char="-"/>
            </a:pP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Post-</a:t>
            </a:r>
            <a:r>
              <a:rPr lang="ru-RU" sz="2000" b="1" dirty="0" err="1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hoc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 </a:t>
            </a: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(постфактум-объяснения).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 Методы, применяемые поверх уже обученной «чёрной» модели</a:t>
            </a:r>
          </a:p>
        </p:txBody>
      </p:sp>
      <p:sp>
        <p:nvSpPr>
          <p:cNvPr id="5" name="Google Shape;605;p103">
            <a:extLst>
              <a:ext uri="{FF2B5EF4-FFF2-40B4-BE49-F238E27FC236}">
                <a16:creationId xmlns:a16="http://schemas.microsoft.com/office/drawing/2014/main" id="{EAA83ACA-C51B-43E5-A3D0-28E7B0BA4A6E}"/>
              </a:ext>
            </a:extLst>
          </p:cNvPr>
          <p:cNvSpPr txBox="1"/>
          <p:nvPr/>
        </p:nvSpPr>
        <p:spPr>
          <a:xfrm>
            <a:off x="4320978" y="1152583"/>
            <a:ext cx="3742359" cy="4393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2. По области применения:</a:t>
            </a:r>
          </a:p>
          <a:p>
            <a:pPr marL="342900" indent="-342900">
              <a:lnSpc>
                <a:spcPct val="115000"/>
              </a:lnSpc>
              <a:spcAft>
                <a:spcPts val="1333"/>
              </a:spcAft>
              <a:buFontTx/>
              <a:buChar char="-"/>
            </a:pP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Model-</a:t>
            </a:r>
            <a:r>
              <a:rPr lang="ru-RU" sz="2000" b="1" dirty="0" err="1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agnostic</a:t>
            </a: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 (универсальные). 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Работают с любой моделью: LIME, SHAP (через </a:t>
            </a:r>
            <a:r>
              <a:rPr lang="ru-RU" sz="2000" dirty="0" err="1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KernelSHAP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), </a:t>
            </a:r>
            <a:r>
              <a:rPr lang="ru-RU" sz="2000" dirty="0" err="1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контрфакты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Montserrat"/>
              <a:sym typeface="Montserrat"/>
            </a:endParaRPr>
          </a:p>
          <a:p>
            <a:pPr marL="342900" indent="-342900">
              <a:lnSpc>
                <a:spcPct val="115000"/>
              </a:lnSpc>
              <a:spcAft>
                <a:spcPts val="1333"/>
              </a:spcAft>
              <a:buFontTx/>
              <a:buChar char="-"/>
            </a:pP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Model-</a:t>
            </a:r>
            <a:r>
              <a:rPr lang="ru-RU" sz="2000" b="1" dirty="0" err="1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specific</a:t>
            </a: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 (специфичные). 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Используют внутреннюю структуру модели</a:t>
            </a:r>
          </a:p>
        </p:txBody>
      </p:sp>
      <p:sp>
        <p:nvSpPr>
          <p:cNvPr id="6" name="Google Shape;605;p103">
            <a:extLst>
              <a:ext uri="{FF2B5EF4-FFF2-40B4-BE49-F238E27FC236}">
                <a16:creationId xmlns:a16="http://schemas.microsoft.com/office/drawing/2014/main" id="{0A865FA5-BC53-4DA3-B34E-6A89B50FB4E6}"/>
              </a:ext>
            </a:extLst>
          </p:cNvPr>
          <p:cNvSpPr txBox="1"/>
          <p:nvPr/>
        </p:nvSpPr>
        <p:spPr>
          <a:xfrm>
            <a:off x="8301266" y="1152583"/>
            <a:ext cx="3742359" cy="4393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3. По охвату объяснений:</a:t>
            </a:r>
          </a:p>
          <a:p>
            <a:pPr marL="342900" indent="-342900">
              <a:lnSpc>
                <a:spcPct val="115000"/>
              </a:lnSpc>
              <a:spcAft>
                <a:spcPts val="1333"/>
              </a:spcAft>
              <a:buFontTx/>
              <a:buChar char="-"/>
            </a:pP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Локальные (локально-интерпретируемые). 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Объясняют решение для одного конкретного примера</a:t>
            </a:r>
          </a:p>
          <a:p>
            <a:pPr marL="342900" indent="-342900">
              <a:lnSpc>
                <a:spcPct val="115000"/>
              </a:lnSpc>
              <a:spcAft>
                <a:spcPts val="1333"/>
              </a:spcAft>
              <a:buFontTx/>
              <a:buChar char="-"/>
            </a:pP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Глобальные. 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Дающие представление о поведении модели в целом</a:t>
            </a:r>
          </a:p>
        </p:txBody>
      </p:sp>
    </p:spTree>
    <p:extLst>
      <p:ext uri="{BB962C8B-B14F-4D97-AF65-F5344CB8AC3E}">
        <p14:creationId xmlns:p14="http://schemas.microsoft.com/office/powerpoint/2010/main" val="2144965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79999" y="415200"/>
            <a:ext cx="8086151" cy="58232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категории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AutoShape 2" descr="data:image/png;base64,iVBORw0KGgoAAAANSUhEUgAAAkIAAAGwCAYAAABFFQqPAAAAOXRFWHRTb2Z0d2FyZQBNYXRwbG90bGliIHZlcnNpb24zLjcuMSwgaHR0cHM6Ly9tYXRwbG90bGliLm9yZy/bCgiHAAAACXBIWXMAAA9hAAAPYQGoP6dpAAAvU0lEQVR4nO3dfXRU9YH/8c8ESEKRBJHykCZEVMSKCG0RFm3XoNFIKYU9uz4dpZSNSm1sZXGtcs4qsrYGXBewliPqRqA+IVXBHtZiEROoAj4Q6EKrFFyQBASsp2QgaGST+/tjfhmYZCaZmczM/d77fb/OmRPmzp3J986d4X7yfQw4juMIAADAQlluFwAAAMAtBCEAAGAtghAAALAWQQgAAFiLIAQAAKxFEAIAANYiCAEAAGt1d7sA6dbS0qKDBw+qd+/eCgQCbhcHAADEwXEcHTt2TAUFBcrKSl+9je+D0MGDB1VUVOR2MQAAQBLq6upUWFiYttf3fRDq3bu3pNAbmZeX53JpAABAPILBoIqKisLX8XTxfRBqbQ7Ly8sjCAEA4DHp7tZCZ2kAAGAtghAAALAWQQgAAFiLIAQAAKxFEAIAANYiCAEAAGsRhAAAgLUIQgAAwFoEIQAAYC2CEAAAsBZBCAAAWIsgBAAArEUQAgAA1iIIAQAAaxGEAACAtQhCAADAWgQhAABgLYIQAACwlqtBaOPGjZo0aZIKCgoUCAS0evXqmPv+6Ec/UiAQ0KJFizJWPgAA4G+uBqHGxkaNHDlSixcv7nC/VatWacuWLSooKMhQyQAAgA26u/nLJ0yYoAkTJnS4z4EDB/STn/xEr7/+uiZOnJihkgEAABu4GoQ609LSoqlTp+ruu+/W8OHD43pOU1OTmpqawveDwWC6igcAADzO6M7S8+fPV/fu3fXTn/407udUVlYqPz8/fCsqKkpjCQEAgJcZG4S2bt2qRx99VMuWLVMgEIj7ebNnz1ZDQ0P4VldXl8ZSAgAALzM2CP3hD3/QkSNHNHjwYHXv3l3du3fXxx9/rLvuuktnn312zOfl5OQoLy8v4gYAABCNsX2Epk6dqtLS0ohtZWVlmjp1qqZPn+5SqQAAgJ+4GoSOHz+uPXv2hO/v3btX27dvV9++fTV48GCdddZZEfv36NFDAwcO1LBhwzJdVAAA4EOuBqH3339f48ePD9+fNWuWJGnatGlatmyZS6UCAAC2cDUIlZSUyHGcuPfft29f+goDAACsY2xnaQAAgHQjCAEAAGsRhAAAgLUIQgAAwFoEIQAAYC2CEAAAsBZBCAAAWIsgBAAArEUQAgAA1iIIAQAAaxGEAACAtQhCAADAWgQhAABgLYIQAACwFkEIAABYiyAEAACsRRACAADWIggBAABrEYQAAIC1CEIAAMBaBCEAAGAtghAAALAWQQgAAFiLIAQAAKxFEAIAANYiCAEAAGsRhAAAgLUIQgAAwFoEIQAAYC2CEAAAsBZBCAAAWIsgBAAArEUQAgAA1iIIAQAAaxGEAACAtQhCAAAYrL5eqq4O/UTqEYQAADBUVZVUXCxdcUXoZ1WV2yXyH4IQAAAGqq+XbrtNamkJ3W9pkWbMoGYo1VwNQhs3btSkSZNUUFCgQCCg1atXhx87efKk7rnnHo0YMUK9evVSQUGBfvCDH+jgwYPuFRgAgAzZvftUCGrV3Czt2eNOefzK1SDU2NiokSNHavHixe0eO3HihGpra3XfffeptrZWr7zyinbt2qXvf//7LpQUAIDMGjpUympzle7WTTrvPHfK41fd3fzlEyZM0IQJE6I+lp+fr3Xr1kVs+9WvfqUxY8Zo//79Gjx4cCaKCACAKwoLpSefDDWHNTeHQtATT4S2I3VcDUKJamhoUCAQUJ8+fWLu09TUpKampvD9YDCYgZIBAJB65eVSWVmoOey88whB6eCZztJffPGF7rnnHt14443Ky8uLuV9lZaXy8/PDt6KiogyWEgCA1CoslEpKCEHp4okgdPLkSV133XVyHEePP/54h/vOnj1bDQ0N4VtdXV2GSgkAALzG+Kax1hD08ccf68033+ywNkiScnJylJOTk6HSAQAALzM6CLWGoN27d6u6ulpnnXWW20UCAAA+4moQOn78uPacNiHC3r17tX37dvXt21eDBg3SP/3TP6m2tlZr1qxRc3OzDh06JEnq27evsrOz3So2AADwiYDjOI5bv7ympkbjx49vt33atGl64IEHNGTIkKjPq66uVklJSVy/IxgMKj8/Xw0NDZ02qwEAADNk6vrtao1QSUmJOsphLmY0AABgAU+MGgMAAEgHghAAALAWQQgAAFiLIAQAAKxFEAIAANYiCAEAAGsRhAAAgLUIQgAAwFoEIQAAYC2CEAAAsBZBCAAAWIsgBAAArEUQAgAA1iIIAQAAaxGEAACAtQhCAADAWgQhAABgLYIQAACwFkEIAABYiyAEAACiqq+XqqtDP/2KIAQAANqpqpKKi6Urrgj9rKpyu0TpQRACAAAR6uul226TWlpC91tapBkz/FkzRBACAAARdu8+FYJaNTdLe/a4U550IggBAKxiQ7+Xrho6VMpqkxC6dZPOO8+d8qQTQQgAYA1b+r10VWGh9OSTofAjhX4+8URou98EHMdx3C5EOgWDQeXn56uhoUF5eXluFwcA4JL6+lD4Ob3Jp1s3ad8+f17gU6G+PtQcdt55mX+PMnX97p62VwYAwCAd9XshCEVXWOj/94amMQCAFWzq94L4EYQAAFbwWr8XOnVnBkEIAGCN8vJQn6Dq6tDP8nK3SxSd1zp1ezm00VkaAACDeK1Td1XVqckXs7JCtW6pCJiZun5TIwQAgEGSmczQrRoZP8xATRACAMAgiXbqdrMZzQ8zUBOEAAAwSCKdut2ukfHDSDyCEAAAhom3U7fbNTJeG4kXDRMqAgBgoHgmM2ytkWnbsTqTNTLl5VJZmXszUHcVNUIAAHiUKTUyhYVSSYn3QpBEjRAAAKqvDzUzDR3qvYu512tk3EaNEADAal6bvDAaL9fIuM3VILRx40ZNmjRJBQUFCgQCWr16dcTjjuPo/vvv16BBg9SzZ0+VlpZq9+7d7hQWAOA7bo+6gvtcDUKNjY0aOXKkFi9eHPXxhx9+WL/85S+1ZMkSvfPOO+rVq5fKysr0xRdfZLikAAA/cnvUla1MWpLD1T5CEyZM0IQJE6I+5jiOFi1apH/7t3/T5MmTJUm//vWvNWDAAK1evVo33HBD1Oc1NTWpqakpfD8YDKa+4AAAXzBh1JVt0rUkR7KM7SO0d+9eHTp0SKWlpeFt+fn5Gjt2rDZv3hzzeZWVlcrPzw/fioqKMlFcAIDBYtVAmDLqyhYmNkUaG4QOHTokSRowYEDE9gEDBoQfi2b27NlqaGgI3+rq6tJaTgCA2TrrDO2VFen9wMSmSN8Nn8/JyVFOTo7bxQAAJKizIezJDHGPVQNRVhb5GvFMXoiuGzpUCgQkxzm1LRBwtynS2BqhgQMHSpIOHz4csf3w4cPhxwAA/tBZrU2yQ9xNrIFApEDA3d9vbBAaMmSIBg4cqPXr14e3BYNBvfPOOxo3bpyLJQMApFJn/Ua60q/ED4uC+snu3ZG1QVLofLoZTF0NQsePH9f27du1fft2SaEO0tu3b9f+/fsVCAQ0c+ZM/fznP9dvf/tb7dixQz/4wQ9UUFCgKVOmuFlsAEAKdVZr05VaHTpDm8XEYOpqH6H3339f48ePD9+fNWuWJGnatGlatmyZfvazn6mxsVG33Xabjh49qm9/+9tau3atcnNz3SoyACDFOhvC3tUh7ixBYY7WYDpjRijMmhBMA47TtpLKX4LBoPLz89XQ0KC8vDy3iwMAiKKqqv3F8fTRW509Dm+pr+88mGbq+k0QAgAYobOLYzwXT/hHpq7fvhs+DwDwps6GsDPEPTWSmYbAz4wdNQYAAFIr2WkI/IwgBACABboyDYFJi6SmGkEIAAALJDsNgd9rkQhCAABYIJk5fExcJDXVCEIAANf4ucnFNMlMLmnDEiUEIQCAK/ze5GKi8nJp375Q+Ny3r/O5mEycCTrVCEIAgIzzUpOL32qtCgulkpL4hs7bsEQJQQgAkHFeaXKh1irxWiSvYWZpALCQ25Pq1deHgkXb9cP27TOntsELZfSzTF2/qRECAMuYUMvhhSYXr9RaoWuoEQIAi5hWy2Hy+mGmvVe2oUYIAJByptVyJNJxN9O8UGuFrmPRVQCwSOtw6La1HH4aDp1K5eVSWZm5tVboOmqEAMAi1HIkzuRaq1Z+G+KfSQQhALCM34dD28aEzu9eRmdpAEBGuT1030+81KE70fNOZ2kAgO9Qe5FapnV+j8Xk806NEAAgI7xUe+EVXnhPky0jNUIAAF/xSu2Fl3ih87vp553h8wCAjGDofnqYPsTf9PNOjRAAICO8UHvhVSYP8Tf9vNNHCAAQUzpGeJm8rAbSJ9HznqnrN01jAICoqqqk224LNWlkZYX+qk/FnEOFhQQgG5l63mkaAwC0U19/KgRJoZ8zZjBzMfyHIAQAhnNj+QTTR/oAqUIQAgCDuTURXetIn9OZNNIHmeP3dcwIQgBgKDebp0wf6YPMMHlG6FQhCAGAodxunmJxVn+Kt4bHln5iBCEAMJQJzVMmz0+DU+INN4nU8LgdxDOFIAQAhqJ5CvGIN9wkWsNjQhDPBIIQABiM5il0JJFwk2gNjy1BnAkVAcBwpk5EB/d1FG7afmaSWfPL9HXMUoEgBACQdGo5jTPOkI4fT+2yGkiPRMJNaw3PjBmhsBRvDY/fgzhNYwCAiH4mY8Zkdri03+epSadEm69oam2PRVcBwHL19aHQ07aJRQpdWPftS1+NQLrWM7ONHxeyzdT1mxohALBctH4mrdI5XNqWeWoygWkOkmd0EGpubtZ9992nIUOGqGfPnjr33HP14IMPyueVWACQUdGGSbdK53BpW+apcRPNjp0zOgjNnz9fjz/+uH71q1/pgw8+0Pz58/Xwww/rsccec7toAHyCC0X7fiat0j1c2pZ5atxiw/IYqWB0H6Hvfe97GjBggKpOO3v/+I//qJ49e+rZZ5+N6zXoIwQgFvqnRGrtZ9Krl9TYmJn+JlVV7Ucx2XwOUiVav6909/dKtUxdv40ePn/ppZfqySef1F/+8hedf/75+uMf/6i33npLCxYsiPmcpqYmNTU1he8Hg8FMFBWAx8Tqn1JW5p0LRaq5MUzahnlq3JDI/EK2MzoI3XvvvQoGg7rgggvUrVs3NTc36xe/+IVuuummmM+prKzU3LlzM1hKAF7EhcIcfp+nxg3JTJ5oK6P7CK1cuVLPPfecnn/+edXW1mr58uV65JFHtHz58pjPmT17thoaGsK3urq6DJYYgFfQP8Vufu8bZsvyGKlgdB+hoqIi3XvvvaqoqAhv+/nPf65nn31WH374YVyvQR8hALHQP8VONvUN8/L8QvQRknTixAlltfmTrVu3bmqJNeEFACSA/in2sa1vGM2OnTM6CE2aNEm/+MUvNHjwYA0fPlzbtm3TggUL9M///M9uFw2AT3ChsAt9w9CW0UHoscce03333acf//jHOnLkiAoKCjRjxgzdf//9bhcNAIzSumAqC6V2jE7EaMvoPkKpQB8hAH5nU5+XVKBvmDdk6vpNEALSiL/SkW5+mDjPDV7uRGwLFl0FPI7p7ZEJrNeVHBYpRSuCEJAGrKqNTGE+JKBrEg5C06ZN08aNG9NRFsA3+CsdmcLEeUDXJByEGhoaVFpaqqFDh+qhhx7SgQMH0lEuwNP4Kz210j0LsNdnGS4vD/UJqq4O/TSh46/X31PYI+EgtHr1ah04cEC33367XnzxRZ199tmaMGGCXnrpJZ08eTIdZQQ8h7/SUyfdfa380pfLpD4vfnlPYYcujxqrra3V0qVL9V//9V8644wzdPPNN+vHP/6xhg4dmqoydgmjxuAmRqZ0TbpHRGVixJVtIwcZxYZU8cSosU8++UTr1q3TunXr1K1bN333u9/Vjh07dOGFF2rhwoWpKiOQMpmurjfpr3QvSndfq3S/vo01I4m+pzShwW0JB6GTJ0/q5Zdf1ve+9z0VFxfrN7/5jWbOnKmDBw9q+fLleuONN7Ry5Ur9+7//ezrKCyTNxouS16W7r1U6X9/WkYOJvKd8J2GChIPQoEGDdOutt6q4uFjvvvuu3n//ff3oRz+KqLYaP368+vTpk8pyAl1i60XJi06vIUh3X6t0vr6fRg4mUmsT73vKdxKmSHitsYULF+raa69Vbm5uzH369OmjvXv3dqlgQCqx0KI3xFoqIp0rxKfr9f2yplUyy3fE857ynYQpWGIDVqADp/n8eI68vqZVOs+JH883UssTnaUBrzBlODsdQ2PzU1NSKxPn90lEOs+JKd9JgBohWMXN4eyZXiHca8O2qSEwT6amF2CKCURDjRCQBm4NZ890x1AvjsZJpJMttWqZkYlaG6aYgNuoEQIyoLo6FEqibS8pSe3v8nrNSkc1BJmuVUMItTZwQ6au3wmPGgOQuEyOIPL6aJzCwujljFWrVlbmjeMyWWfNqLHOCeAHNI0BGZDJjqF+XfDVj52pTeDFZlQglQhCQIZkagSRX0fjxAp4R47QXyhZTGoIEISAjMpUx9BUhy4TOii3DXitTY3XX09NRrKoZQMIQkCXmBAQYklV6DKp6aQ14K1cKTlO6CZRk5EsvzajAokgCAFJMikgpIuJTSeFhVK/fqdCUCtqMhLn12ZUIBEEISAJJgaEdDC16YSajNQ5vRl182bpnHNCn2OTazvhD6Z8xghCQBJMDQipZmrgoCYjtQoLpY8+kv7u70I1nIMHh25+ru2Eu0yqUWdCRSAJXp+0MBEmLxzKRH+pEe3zfDq/frbhjnj//2SJDcBgNtVImLxwKMszpEa0Gs7T+bG2E+4xrUadmaWBJJWXh2Y1tqFGgpmF/S3azOenM6E5FP6RyZn240GNENAF1EjAD6LN0RQIhP7t59pOuMO0GnX6CAFd1Nk6TYDb4v2Mnt7nSrKjthPu6ayPH4uuAh7AaugwXSKf0bZNoAQgpJMpTe7UCAFJsmnkGLyJzyi8jFFjgOFMG/kAtMVnFOgcQQhIkqmTDQKt+IwCnSMIAUkybeRDPEyZ0h6Z4cXPKJBp9BGCK/w00sorsxvTsdteXvmMAqfL1PWbIISM8+MF2fRgR6dZAF5DZ2n4xunNMV5ftT1a05Ipiwe2fZ9PL6cNnWZp9gOQDIIQ0qptSHj0Ue9ekKMFHlOC3elli7ZyuN87zZoSRgF4j/FB6MCBA7r55pt11llnqWfPnhoxYoTef/99t4uFOEQLCQsXnpq6v5UXLsixAs+mTe4Hu7Zlc5zQ7fRySv7tNGtKGAXgTUYHob/97W+67LLL1KNHD/3ud7/Tn//8Z/3nf/6nzjzzTLeLZgyTmwNiNcfcdZf3LsixjiUQcL+mJd6Vw01eRT6WeD7fNjT7AUgfo5fYmD9/voqKirR06dLwtiFDhrhYIrOY3uk41grDd94ZunlpFEusYxk3LvS+z5gRuvi6EewSWTnclCnt4xHv59u0lawBeIvRNUK//e1vNXr0aF177bXq37+/vvGNb+ipp57q8DlNTU0KBoMRNz/yQnNAR3OYeG3V9o6Oxe2alrZlO72Wyis1bm0l8vlOdK4ck2tRAWSe0cPnc3NzJUmzZs3Stddeq/fee0933nmnlixZomnTpkV9zgMPPKC5c+e22+634fPV1aGOodG2l5RkvDgd8tMcJiYfi59WDk/m8x3PuTG9FhXAKcwjJCk7O1ujR4/Wpk2bwtt++tOf6r333tPmzZujPqepqUlNTU3h+8FgUEVFRb4LQswLAz9Lx+eb7wzgLcwjJGnQoEG68MILI7Z9/etf1/79+2M+JycnR3l5eRE3P2LqfPhZOj7f6ehUTTMb4H1Gd5a+7LLLtGvXrohtf/nLX1RcXOxSicxSXi6VlXm7CQSIJdWf71R3qqaZDfAHo2uE/uVf/kVbtmzRQw89pD179uj555/Xk08+qYqKCreLZgyvdToGEpHKz3cqa5m8MFgBQHyM7iMkSWvWrNHs2bO1e/duDRkyRLNmzdKtt94a9/NZawymMn19Mr9KRYd3Lw1WALyKztIpQhCCiWhW8TY6XgPpR2dpwKdoVvE+BisA/mF0Z2nAD9o2gXU0eokLqXcwWAHwB4IQkEbRmsDKylgSwi+8tGQJgOisbxpjHhCkS6wmMIlmFQAwhdVBqKoq1OHxiitCP6uq3C6ReQiKyeuoCczt9ckAACHWBiE6rHaOoNg1rRP4na7tSvDnnRcKTHzuAMAd1gahdEy37ycExa7rbGQRQRMA3GdtEOrsr3XbJRIUaT6LLVYTGEETXcX3DkgNa4MQ84B0LN6gSK1G56ItE0GNJLqC7x2QOtbPLJ2K6fb9qqoqVEvR3HwqKJ7eqZfZdZPHe4dk8dmBLZhZOkNYtDS2zkY2UauRPC/XSNIk4y6+d0BqWR+EEF3rxU6KHRRt6meVjot/IkPoTQkfNMm4z6bvHZAJBCG0E+/Fzsu1GolI58U/nhpJU8IHHbzNYMv3DsgU6/sI2abtulfRHk+0/4Gf+1m53R/D7d9/uurqUBiLtr2kJLNlgb+/d4BEHyGkQTw1C8n0P/BzPyu3+2O4/ftPR5OMWfz8vQMyiSBkiXibNbjYRXL7/XD795+OJhkAfkQQskS8NQtc7CK5/X64/fvbYo00AH5DHyFLJNrXhP4HkRJ5Pzrrh5Xu3w8AfpCp63f3tL0yjNJas9B2gsRYF9XCQi64p4v3/aiqOtUEmZUVes9TUWvC+QCA9KBGyHCprl2gZiF9TBrhBQBex6gxpGX+GEaapI9JI7wAAPEhCBmKyeu8x6QRXgCA+BCEDEXtgveYNsILANA5OksbqrV2oW1/Ez/WLqRjlJVbysulsjL7+mH56RwCsAs1QoaypXbBlHW0Usm2flh+PIcA7MGoMcP5eZQXo6xO8WqNCucQQLowagyS/F27QD+oEC/XqHAOAXgdQcjH6utDSyGYOtKMUVbeHx3IOQTgdQQhn/JCLYMt/aA64vUaFc4hAK+jj5APea3fhp/7QXXGa+cqFpvPIYD0oI8Qkua1WgY/94PqTDI1KiY2edp8DgF4G0HIB9peGOm34S3l5aEaoOrq0M+OFmn1QpMnAHgJQcjjol0YTe23YWJNhiniqVHxesdqADARQchwHYWHji6MidQyZAI1GV3ntSZPAPACgpDBOgsPnV0YTem3QU1GatDkCQCpRxAyVDzhwSsXRmoyUsPUJk8A8DKCkKHiCQ9euTB6JbB5gWlNngDgdaw+b6h4V5/3wmrnrYFtxoxQmDM1sHlFYSHvHQCkirVByPRFLhMJD164MHohsAEA7OOpprF58+YpEAho5syZXXodr4xgircZxCvD0k3pvA0AQCvPBKH33ntPTzzxhC6++OIuvY7XRjB1Fh68EuoAADCRJ4LQ8ePHddNNN+mpp57SmWee2eG+TU1NCgaDEbfT+WkEk9dCHQAApvFEEKqoqNDEiRNVWlra6b6VlZXKz88P34qKiiIed2sEUzqar/wU6gAAcIPxQWjFihWqra1VZWVlXPvPnj1bDQ0N4VtdXV3E424MOU9X8xXD0gEA6Bqjg1BdXZ3uvPNOPffcc8rNzY3rOTk5OcrLy4u4tZXJuVjS2XzllXmEAAAwVcBxHMftQsSyevVq/cM//IO6tV7pJTU3NysQCCgrK0tNTU0Rj0UTDAaVn5+vhoaGqKEoVWINx6+uDtUEtVVdHeoEnarfzbB0AICfZOr6bfQ8QldeeaV27NgRsW369Om64IILdM8993QagmJJ9RxCVVWnan2yskK1NK21TPFOjNgVXphHCAAAExndNNa7d29ddNFFEbdevXrprLPO0kUXXZTUa6a6v05nTV9tm6+ysqR589oHF6/MBQQAgJ8YHYRSLR39deIZuVVeLlVWSoFAaN977okMYMwFBACAO4zuI5QKp7cxbt2al/L+Ou+9J40Z0377u+9Kl1wS+nd9fSjgtG0e27cv9O9Yj9HcBQCwFX2E0iAd/XWOH4++vbHx1L83bYpda+Q4sR8jCAEAkF5WNY2lY7h5Z3P5VFVJN97Y/nmt+zAXEAAA7rEqCEmpn0Ooo3DVtk9Sq6ysU/t09nw6UAMAkD5W9RHqqI2xq0Pqo83lE2sOoZUrpWuv7fj5HQ3JBwDA7zLVR4ggpPSFjo46SXcUtpJ9HgAAfpGpIGRd01hbJi6BwWKqAABkhlWjxqLpKHSkovalvFwqK0tsCYxMzEYNAACoEcrIqK3CwtA8RfEGKxZTBQAgM6wPQqaGjlSPbgMAAO3RWfr/YwV3AADMwczSGcYK7gAA2Mf6pjEAAGAva4LQgQNulwAAAJjGmiA0fHho4sSuYMkLAAD8xZog5Dhdmyixqio02/MVV4R+djVUAQAA91kThKTkZ2dO5+zTAADAPVYFoWQnSmTJCwAA/MmaIJSVlfxEiZmYfRoAAGSeNUFo587kZ2c2dfZpAADQNdZMqPi1r3Xt+cksngoAAMxmTRBKBWafBgDAX6xpGgMAAGiLIAQAAKxFEAIAANYiCAEAAGsRhAAAgLUIQgAAwFoEIQAAYC2CEAAAsBZBCAAAWIsgBAAArEUQAgAA1iIIAQAAaxGEAACAtQhCAADAWgQhAABgLYIQAACwFkEIAABYy+ggVFlZqUsuuUS9e/dW//79NWXKFO3atcvtYgEAAJ8wOght2LBBFRUV2rJli9atW6eTJ0/q6quvVmNjo9tFAwAAPhBwHMdxuxDx+vTTT9W/f39t2LBBf//3fx91n6amJjU1NYXvB4NBFRUVqaGhQXl5eZkqKgAA6IJgMKj8/Py0X7+NrhFqq6GhQZLUt2/fmPtUVlYqPz8/fCsqKspU8QAAgMd4pkaopaVF3//+93X06FG99dZbMfejRggAAO/LVI1Q97S9copVVFRo586dHYYgScrJyVFOTk6GSgUAALzME0Hojjvu0Jo1a7Rx40YVFha6XRwAAOATRgchx3H0k5/8RKtWrVJNTY2GDBnidpEAAICPGB2EKioq9Pzzz+vVV19V7969dejQIUlSfn6+evbs6XLpAACA1xndWToQCETdvnTpUv3whz+M6zUy1dkKAACkDp2lFWoaAwAASBdPzSMEAACQSgQhAABgLYIQAACwFkEIAABYiyAEAACsRRACAADWIggBAABrEYQAAIC1CEIAAMBaBCEAAGAtghAAALAWQQgAAFiLIAQAAKxFEAIAANYiCAEAAGsRhAAAgLUIQgAAwFoEIQAAYC2CEAAAsBZBCAAAWIsgBAAArEUQAgAA1iIIAQAAaxGEAACAtQhCAADAWgQhAABgLYIQAACwFkEIAABYiyAEAACsRRACAADWIggBAABrEYQAAIC1CEIAAMBaBCEAAGAtghAAALAWQQgAAFiLIAQAAKxFEAIAANbyRBBavHixzj77bOXm5mrs2LF699133S4SAADwAeOD0IsvvqhZs2Zpzpw5qq2t1ciRI1VWVqYjR464XTQAAOBxxgehBQsW6NZbb9X06dN14YUXasmSJfrKV76ip59+2u2iAQAAj+vudgE68uWXX2rr1q2aPXt2eFtWVpZKS0u1efPmqM9pampSU1NT+H5DQ4MkKRgMprewAAAgZVqv247jpPX3GB2E/vrXv6q5uVkDBgyI2D5gwAB9+OGHUZ9TWVmpuXPnttteVFSUljICAID0+eyzz5Sfn5+21zc6CCVj9uzZmjVrVvj+0aNHVVxcrP3796f1jTRNMBhUUVGR6urqlJeX53ZxMobj5rhtwHFz3DZoaGjQ4MGD1bdv37T+HqODUL9+/dStWzcdPnw4Yvvhw4c1cODAqM/JyclRTk5Ou+35+flWfYBa5eXlcdwW4bjtwnHbxdbjzspKb3dmoztLZ2dn61vf+pbWr18f3tbS0qL169dr3LhxLpYMAAD4gdE1QpI0a9YsTZs2TaNHj9aYMWO0aNEiNTY2avr06W4XDQAAeJzxQej666/Xp59+qvvvv1+HDh3SqFGjtHbt2nYdqGPJycnRnDlzojaX+RnHzXHbgOPmuG3Acaf3uANOuselAQAAGMroPkIAAADpRBACAADWIggBAABrEYQAAIC1PBeEFi9erLPPPlu5ubkaO3as3n333Q73/81vfqMLLrhAubm5GjFihF577bWIxx3H0f33369BgwapZ8+eKi0t1e7du9N5CElJ5Lifeuopfec739GZZ56pM888U6Wlpe32/+EPf6hAIBBxu+aaa9J9GAlL5LiXLVvW7phyc3Mj9vHj+S4pKWl33IFAQBMnTgzv44XzvXHjRk2aNEkFBQUKBAJavXp1p8+pqanRN7/5TeXk5Oi8887TsmXL2u2T6P8ZmZbocb/yyiu66qqr9NWvflV5eXkaN26cXn/99Yh9HnjggXbn+4ILLkjjUSQu0eOuqamJ+jk/dOhQxH5+O9/RvruBQEDDhw8P7+OF811ZWalLLrlEvXv3Vv/+/TVlyhTt2rWr0+dl4hruqSD04osvatasWZozZ45qa2s1cuRIlZWV6ciRI1H337Rpk2688UaVl5dr27ZtmjJliqZMmaKdO3eG93n44Yf1y1/+UkuWLNE777yjXr16qaysTF988UWmDqtTiR53TU2NbrzxRlVXV2vz5s0qKirS1VdfrQMHDkTsd8011+iTTz4J31544YVMHE7cEj1uKTTz6unH9PHHH0c87sfz/corr0Qc886dO9WtWzdde+21EfuZfr4bGxs1cuRILV68OK799+7dq4kTJ2r8+PHavn27Zs6cqVtuuSUiFCTzGcq0RI9748aNuuqqq/Taa69p69atGj9+vCZNmqRt27ZF7Dd8+PCI8/3WW2+lo/hJS/S4W+3atSviuPr37x9+zI/n+9FHH4043rq6OvXt27fd99v0871hwwZVVFRoy5YtWrdunU6ePKmrr75ajY2NMZ+TsWu44yFjxoxxKioqwvebm5udgoICp7KyMur+1113nTNx4sSIbWPHjnVmzJjhOI7jtLS0OAMHDnT+4z/+I/z40aNHnZycHOeFF15IwxEkJ9Hjbuv//u//nN69ezvLly8Pb5s2bZozefLkVBc1pRI97qVLlzr5+fkxX8+W871w4UKnd+/ezvHjx8PbvHC+TyfJWbVqVYf7/OxnP3OGDx8ese366693ysrKwve7+l5mWjzHHc2FF17ozJ07N3x/zpw5zsiRI1NXsDSL57irq6sdSc7f/va3mPvYcL5XrVrlBAIBZ9++feFtXjvfjuM4R44ccSQ5GzZsiLlPpq7hnqkR+vLLL7V161aVlpaGt2VlZam0tFSbN2+O+pzNmzdH7C9JZWVl4f337t2rQ4cOReyTn5+vsWPHxnzNTEvmuNs6ceKETp482W7hupqaGvXv31/Dhg3T7bffrs8++yylZe+KZI/7+PHjKi4uVlFRkSZPnqw//elP4cdsOd9VVVW64YYb1KtXr4jtJp/vZHT2/U7Fe+kFLS0tOnbsWLvv9+7du1VQUKBzzjlHN910k/bv3+9SCVNr1KhRGjRokK666iq9/fbb4e22nO+qqiqVlpaquLg4YrvXzndDQ4Mkdbigaqau4Z4JQn/961/V3NzcbkbpAQMGtGsjbnXo0KEO92/9mchrZloyx93WPffco4KCgogPyzXXXKNf//rXWr9+vebPn68NGzZowoQJam5uTmn5k5XMcQ8bNkxPP/20Xn31VT377LNqaWnRpZdeqvr6ekl2nO93331XO3fu1C233BKx3fTznYxY3+9gMKjPP/88Jd8dL3jkkUd0/PhxXXfddeFtY8eO1bJly7R27Vo9/vjj2rt3r77zne/o2LFjLpa0awYNGqQlS5bo5Zdf1ssvv6yioiKVlJSotrZWUmr+rzTdwYMH9bvf/a7d99tr57ulpUUzZ87UZZddposuuijmfpm6hhu/xAa6Zt68eVqxYoVqamoiOg7fcMMN4X+PGDFCF198sc4991zV1NToyiuvdKOoXTZu3LiIxXgvvfRSff3rX9cTTzyhBx980MWSZU5VVZVGjBihMWPGRGz34/mG9Pzzz2vu3Ll69dVXI/rKTJgwIfzviy++WGPHjlVxcbFWrlyp8vJyN4raZcOGDdOwYcPC9y+99FJ99NFHWrhwoZ555hkXS5Y5y5cvV58+fTRlypSI7V473xUVFdq5c6cx/Zg8UyPUr18/devWTYcPH47YfvjwYQ0cODDqcwYOHNjh/q0/E3nNTEvmuFs98sgjmjdvnn7/+9/r4osv7nDfc845R/369dOePXu6XOZU6Mpxt+rRo4e+8Y1vhI/J7+e7sbFRK1asiOs/PtPOdzJifb/z8vLUs2fPlHyGTLZixQrdcsstWrlyZbvmg7b69Omj888/39PnO5oxY8aEj8nv59txHD399NOaOnWqsrOzO9zX5PN9xx13aM2aNaqurlZhYWGH+2bqGu6ZIJSdna1vfetbWr9+fXhbS0uL1q9fH1ELcLpx48ZF7C9J69atC+8/ZMgQDRw4MGKfYDCod955J+ZrZloyxy2FetI/+OCDWrt2rUaPHt3p76mvr9dnn32mQYMGpaTcXZXscZ+uublZO3bsCB+Tn8+3FBpm2tTUpJtvvrnT32Pa+U5GZ9/vVHyGTPXCCy9o+vTpeuGFFyKmSYjl+PHj+uijjzx9vqPZvn17+Jj8fL6l0KirPXv2xPWHjonn23Ec3XHHHVq1apXefPNNDRkypNPnZOwanlA3b5etWLHCycnJcZYtW+b8+c9/dm677TanT58+zqFDhxzHcZypU6c69957b3j/t99+2+nevbvzyCOPOB988IEzZ84cp0ePHs6OHTvC+8ybN8/p06eP8+qrrzr/8z//40yePNkZMmSI8/nnn2f8+GJJ9LjnzZvnZGdnOy+99JLzySefhG/Hjh1zHMdxjh075vzrv/6rs3nzZmfv3r3OG2+84Xzzm990hg4d6nzxxReuHGM0iR733Llznddff9356KOPnK1btzo33HCDk5ub6/zpT38K7+PH893q29/+tnP99de32+6V833s2DFn27ZtzrZt2xxJzoIFC5xt27Y5H3/8seM4jnPvvfc6U6dODe//v//7v85XvvIV5+6773Y++OADZ/HixU63bt2ctWvXhvfp7L00QaLH/dxzzzndu3d3Fi9eHPH9Pnr0aHifu+66y6mpqXH27t3rvP32205paanTr18/58iRIxk/vlgSPe6FCxc6q1evdnbv3u3s2LHDufPOO52srCznjTfeCO/jx/Pd6uabb3bGjh0b9TW9cL5vv/12Jz8/36mpqYn43J44cSK8j1vXcE8FIcdxnMcee8wZPHiwk52d7YwZM8bZsmVL+LHLL7/cmTZtWsT+K1eudM4//3wnOzvbGT58uPPf//3fEY+3tLQ49913nzNgwAAnJyfHufLKK51du3Zl4lASkshxFxcXO5La3ebMmeM4juOcOHHCufrqq52vfvWrTo8ePZzi4mLn1ltvNeo/i1aJHPfMmTPD+w4YMMD57ne/69TW1ka8nh/Pt+M4zocffuhIcn7/+9+3ey2vnO/W4dFtb63HOm3aNOfyyy9v95xRo0Y52dnZzjnnnOMsXbq03et29F6aINHjvvzyyzvc33FC0wgMGjTIyc7Odr72ta85119/vbNnz57MHlgnEj3u+fPnO+eee66Tm5vr9O3b1ykpKXHefPPNdq/rt/PtOKEh4T179nSefPLJqK/phfMd7ZglRXxn3bqGB/5/AQEAAKzjmT5CAAAAqUYQAgAA1iIIAQAAaxGEAACAtQhCAADAWgQhAABgLYIQAACwFkEIAABYiyAEAACsRRACAADWIggBAABrEYQAeMqnn36qgQMH6qGHHgpv27Rpk7Kzs7V+/XoXSwbAi1h0FYDnvPbaa5oyZYo2bdqkYcOGadSoUZo8ebIWLFjgdtEAeAxBCIAnVVRU6I033tDo0aO1Y8cOvffee8rJyXG7WAA8hiAEwJM+//xzXXTRRaqrq9PWrVs1YsQIt4sEwIPoIwTAkz766CMdPHhQLS0t2rdvn9vFAeBR1AgB8Jwvv/xSY8aM0ahRozRs2DAtWrRIO3bsUP/+/d0uGgCPIQgB8Jy7775bL730kv74xz/qjDPO0OWXX678/HytWbPG7aIB8BiaxgB4Sk1NjRYtWqRnnnlGeXl5ysrK0jPPPKM//OEPevzxx90uHgCPoUYIAABYixohAABgLYIQAACwFkEIAABYiyAEAACsRRACAADWIggBAABrEYQAAIC1CEIAAMBaBCEAAGAtghAAALAWQQgAAFjr/wFyKy00SNrX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2AB5A8EC-2BA9-4F29-B5C2-2D55FE15A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006777"/>
              </p:ext>
            </p:extLst>
          </p:nvPr>
        </p:nvGraphicFramePr>
        <p:xfrm>
          <a:off x="1041400" y="1265163"/>
          <a:ext cx="103251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2150">
                  <a:extLst>
                    <a:ext uri="{9D8B030D-6E8A-4147-A177-3AD203B41FA5}">
                      <a16:colId xmlns:a16="http://schemas.microsoft.com/office/drawing/2014/main" val="1201368290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2060734033"/>
                    </a:ext>
                  </a:extLst>
                </a:gridCol>
                <a:gridCol w="4248150">
                  <a:extLst>
                    <a:ext uri="{9D8B030D-6E8A-4147-A177-3AD203B41FA5}">
                      <a16:colId xmlns:a16="http://schemas.microsoft.com/office/drawing/2014/main" val="828987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Категория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Методы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Что дают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286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Surrogate models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LIME, </a:t>
                      </a:r>
                      <a:r>
                        <a:rPr lang="ru-RU"/>
                        <a:t>обученные локальные модели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Простая аппроксимация внутри «чёрного ящика» вокруг точки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6706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Feature importance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SHAP, permutation importance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Количественная оценка вклада каждого признака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742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Partial dependence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PDP, ICE plots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Графики зависимости ответа модели от одного/двух признаков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810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Saliency maps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Grad-CAM, Integrated Gradients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Визуальные тепловые карты на изображении или тексте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83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Attention viz.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BertViz, attention heatmaps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Отображение весов внимания в трансформерах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4033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Counterfactuals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Wachter-</a:t>
                      </a:r>
                      <a:r>
                        <a:rPr lang="ru-RU"/>
                        <a:t>контрфакты, </a:t>
                      </a:r>
                      <a:r>
                        <a:rPr lang="en-US"/>
                        <a:t>DiCE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«Что изменить, чтобы результат стал другим»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6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Rule extraction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Tree-based rule learners, Anchors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Наборы «если–то» правил для приближённого представления логики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680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07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79999" y="415200"/>
            <a:ext cx="8086151" cy="58232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SHAP (Shapley Additive </a:t>
            </a:r>
            <a:r>
              <a:rPr lang="en-US" sz="3200" dirty="0" err="1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exPlanations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2" name="AutoShape 2" descr="data:image/png;base64,iVBORw0KGgoAAAANSUhEUgAAAkIAAAGwCAYAAABFFQqPAAAAOXRFWHRTb2Z0d2FyZQBNYXRwbG90bGliIHZlcnNpb24zLjcuMSwgaHR0cHM6Ly9tYXRwbG90bGliLm9yZy/bCgiHAAAACXBIWXMAAA9hAAAPYQGoP6dpAAAvU0lEQVR4nO3dfXRU9YH/8c8ESEKRBJHykCZEVMSKCG0RFm3XoNFIKYU9uz4dpZSNSm1sZXGtcs4qsrYGXBewliPqRqA+IVXBHtZiEROoAj4Q6EKrFFyQBASsp2QgaGST+/tjfhmYZCaZmczM/d77fb/OmRPmzp3J986d4X7yfQw4juMIAADAQlluFwAAAMAtBCEAAGAtghAAALAWQQgAAFiLIAQAAKxFEAIAANYiCAEAAGt1d7sA6dbS0qKDBw+qd+/eCgQCbhcHAADEwXEcHTt2TAUFBcrKSl+9je+D0MGDB1VUVOR2MQAAQBLq6upUWFiYttf3fRDq3bu3pNAbmZeX53JpAABAPILBoIqKisLX8XTxfRBqbQ7Ly8sjCAEA4DHp7tZCZ2kAAGAtghAAALAWQQgAAFiLIAQAAKxFEAIAANYiCAEAAGsRhAAAgLUIQgAAwFoEIQAAYC2CEAAAsBZBCAAAWIsgBAAArEUQAgAA1iIIAQAAaxGEAACAtQhCAADAWgQhAABgLYIQAACwlqtBaOPGjZo0aZIKCgoUCAS0evXqmPv+6Ec/UiAQ0KJFizJWPgAA4G+uBqHGxkaNHDlSixcv7nC/VatWacuWLSooKMhQyQAAgA26u/nLJ0yYoAkTJnS4z4EDB/STn/xEr7/+uiZOnJihkgEAABu4GoQ609LSoqlTp+ruu+/W8OHD43pOU1OTmpqawveDwWC6igcAADzO6M7S8+fPV/fu3fXTn/407udUVlYqPz8/fCsqKkpjCQEAgJcZG4S2bt2qRx99VMuWLVMgEIj7ebNnz1ZDQ0P4VldXl8ZSAgAALzM2CP3hD3/QkSNHNHjwYHXv3l3du3fXxx9/rLvuuktnn312zOfl5OQoLy8v4gYAABCNsX2Epk6dqtLS0ohtZWVlmjp1qqZPn+5SqQAAgJ+4GoSOHz+uPXv2hO/v3btX27dvV9++fTV48GCdddZZEfv36NFDAwcO1LBhwzJdVAAA4EOuBqH3339f48ePD9+fNWuWJGnatGlatmyZS6UCAAC2cDUIlZSUyHGcuPfft29f+goDAACsY2xnaQAAgHQjCAEAAGsRhAAAgLUIQgAAwFoEIQAAYC2CEAAAsBZBCAAAWIsgBAAArEUQAgAA1iIIAQAAaxGEAACAtQhCAADAWgQhAABgLYIQAACwFkEIAABYiyAEAACsRRACAADWIggBAABrEYQAAIC1CEIAAMBaBCEAAGAtghAAALAWQQgAAFiLIAQAAKxFEAIAANYiCAEAAGsRhAAAgLUIQgAAwFoEIQAAYC2CEAAAsBZBCAAAWIsgBAAArEUQAgAA1iIIAQAAaxGEAACAtQhCAAAYrL5eqq4O/UTqEYQAADBUVZVUXCxdcUXoZ1WV2yXyH4IQAAAGqq+XbrtNamkJ3W9pkWbMoGYo1VwNQhs3btSkSZNUUFCgQCCg1atXhx87efKk7rnnHo0YMUK9evVSQUGBfvCDH+jgwYPuFRgAgAzZvftUCGrV3Czt2eNOefzK1SDU2NiokSNHavHixe0eO3HihGpra3XfffeptrZWr7zyinbt2qXvf//7LpQUAIDMGjpUympzle7WTTrvPHfK41fd3fzlEyZM0IQJE6I+lp+fr3Xr1kVs+9WvfqUxY8Zo//79Gjx4cCaKCACAKwoLpSefDDWHNTeHQtATT4S2I3VcDUKJamhoUCAQUJ8+fWLu09TUpKampvD9YDCYgZIBAJB65eVSWVmoOey88whB6eCZztJffPGF7rnnHt14443Ky8uLuV9lZaXy8/PDt6KiogyWEgCA1CoslEpKCEHp4okgdPLkSV133XVyHEePP/54h/vOnj1bDQ0N4VtdXV2GSgkAALzG+Kax1hD08ccf68033+ywNkiScnJylJOTk6HSAQAALzM6CLWGoN27d6u6ulpnnXWW20UCAAA+4moQOn78uPacNiHC3r17tX37dvXt21eDBg3SP/3TP6m2tlZr1qxRc3OzDh06JEnq27evsrOz3So2AADwiYDjOI5bv7ympkbjx49vt33atGl64IEHNGTIkKjPq66uVklJSVy/IxgMKj8/Xw0NDZ02qwEAADNk6vrtao1QSUmJOsphLmY0AABgAU+MGgMAAEgHghAAALAWQQgAAFiLIAQAAKxFEAIAANYiCAEAAGsRhAAAgLUIQgAAwFoEIQAAYC2CEAAAsBZBCAAAWIsgBAAArEUQAgAA1iIIAQAAaxGEAACAtQhCAADAWgQhAABgLYIQAACwFkEIAABYiyAEAACiqq+XqqtDP/2KIAQAANqpqpKKi6Urrgj9rKpyu0TpQRACAAAR6uul226TWlpC91tapBkz/FkzRBACAAARdu8+FYJaNTdLe/a4U550IggBAKxiQ7+Xrho6VMpqkxC6dZPOO8+d8qQTQQgAYA1b+r10VWGh9OSTofAjhX4+8URou98EHMdx3C5EOgWDQeXn56uhoUF5eXluFwcA4JL6+lD4Ob3Jp1s3ad8+f17gU6G+PtQcdt55mX+PMnX97p62VwYAwCAd9XshCEVXWOj/94amMQCAFWzq94L4EYQAAFbwWr8XOnVnBkEIAGCN8vJQn6Dq6tDP8nK3SxSd1zp1ezm00VkaAACDeK1Td1XVqckXs7JCtW6pCJiZun5TIwQAgEGSmczQrRoZP8xATRACAMAgiXbqdrMZzQ8zUBOEAAAwSCKdut2ukfHDSDyCEAAAhom3U7fbNTJeG4kXDRMqAgBgoHgmM2ytkWnbsTqTNTLl5VJZmXszUHcVNUIAAHiUKTUyhYVSSYn3QpBEjRAAAKqvDzUzDR3qvYu512tk3EaNEADAal6bvDAaL9fIuM3VILRx40ZNmjRJBQUFCgQCWr16dcTjjuPo/vvv16BBg9SzZ0+VlpZq9+7d7hQWAOA7bo+6gvtcDUKNjY0aOXKkFi9eHPXxhx9+WL/85S+1ZMkSvfPOO+rVq5fKysr0xRdfZLikAAA/cnvUla1MWpLD1T5CEyZM0IQJE6I+5jiOFi1apH/7t3/T5MmTJUm//vWvNWDAAK1evVo33HBD1Oc1NTWpqakpfD8YDKa+4AAAXzBh1JVt0rUkR7KM7SO0d+9eHTp0SKWlpeFt+fn5Gjt2rDZv3hzzeZWVlcrPzw/fioqKMlFcAIDBYtVAmDLqyhYmNkUaG4QOHTokSRowYEDE9gEDBoQfi2b27NlqaGgI3+rq6tJaTgCA2TrrDO2VFen9wMSmSN8Nn8/JyVFOTo7bxQAAJKizIezJDHGPVQNRVhb5GvFMXoiuGzpUCgQkxzm1LRBwtynS2BqhgQMHSpIOHz4csf3w4cPhxwAA/tBZrU2yQ9xNrIFApEDA3d9vbBAaMmSIBg4cqPXr14e3BYNBvfPOOxo3bpyLJQMApFJn/Ua60q/ED4uC+snu3ZG1QVLofLoZTF0NQsePH9f27du1fft2SaEO0tu3b9f+/fsVCAQ0c+ZM/fznP9dvf/tb7dixQz/4wQ9UUFCgKVOmuFlsAEAKdVZr05VaHTpDm8XEYOpqH6H3339f48ePD9+fNWuWJGnatGlatmyZfvazn6mxsVG33Xabjh49qm9/+9tau3atcnNz3SoyACDFOhvC3tUh7ixBYY7WYDpjRijMmhBMA47TtpLKX4LBoPLz89XQ0KC8vDy3iwMAiKKqqv3F8fTRW509Dm+pr+88mGbq+k0QAgAYobOLYzwXT/hHpq7fvhs+DwDwps6GsDPEPTWSmYbAz4wdNQYAAFIr2WkI/IwgBACABboyDYFJi6SmGkEIAAALJDsNgd9rkQhCAABYIJk5fExcJDXVCEIAANf4ucnFNMlMLmnDEiUEIQCAK/ze5GKi8nJp375Q+Ny3r/O5mEycCTrVCEIAgIzzUpOL32qtCgulkpL4hs7bsEQJQQgAkHFeaXKh1irxWiSvYWZpALCQ25Pq1deHgkXb9cP27TOntsELZfSzTF2/qRECAMuYUMvhhSYXr9RaoWuoEQIAi5hWy2Hy+mGmvVe2oUYIAJByptVyJNJxN9O8UGuFrmPRVQCwSOtw6La1HH4aDp1K5eVSWZm5tVboOmqEAMAi1HIkzuRaq1Z+G+KfSQQhALCM34dD28aEzu9eRmdpAEBGuT1030+81KE70fNOZ2kAgO9Qe5FapnV+j8Xk806NEAAgI7xUe+EVXnhPky0jNUIAAF/xSu2Fl3ih87vp553h8wCAjGDofnqYPsTf9PNOjRAAICO8UHvhVSYP8Tf9vNNHCAAQUzpGeJm8rAbSJ9HznqnrN01jAICoqqqk224LNWlkZYX+qk/FnEOFhQQgG5l63mkaAwC0U19/KgRJoZ8zZjBzMfyHIAQAhnNj+QTTR/oAqUIQAgCDuTURXetIn9OZNNIHmeP3dcwIQgBgKDebp0wf6YPMMHlG6FQhCAGAodxunmJxVn+Kt4bHln5iBCEAMJQJzVMmz0+DU+INN4nU8LgdxDOFIAQAhqJ5CvGIN9wkWsNjQhDPBIIQABiM5il0JJFwk2gNjy1BnAkVAcBwpk5EB/d1FG7afmaSWfPL9HXMUoEgBACQdGo5jTPOkI4fT+2yGkiPRMJNaw3PjBmhsBRvDY/fgzhNYwCAiH4mY8Zkdri03+epSadEm69oam2PRVcBwHL19aHQ07aJRQpdWPftS1+NQLrWM7ONHxeyzdT1mxohALBctH4mrdI5XNqWeWoygWkOkmd0EGpubtZ9992nIUOGqGfPnjr33HP14IMPyueVWACQUdGGSbdK53BpW+apcRPNjp0zOgjNnz9fjz/+uH71q1/pgw8+0Pz58/Xwww/rsccec7toAHyCC0X7fiat0j1c2pZ5atxiw/IYqWB0H6Hvfe97GjBggKpOO3v/+I//qJ49e+rZZ5+N6zXoIwQgFvqnRGrtZ9Krl9TYmJn+JlVV7Ucx2XwOUiVav6909/dKtUxdv40ePn/ppZfqySef1F/+8hedf/75+uMf/6i33npLCxYsiPmcpqYmNTU1he8Hg8FMFBWAx8Tqn1JW5p0LRaq5MUzahnlq3JDI/EK2MzoI3XvvvQoGg7rgggvUrVs3NTc36xe/+IVuuummmM+prKzU3LlzM1hKAF7EhcIcfp+nxg3JTJ5oK6P7CK1cuVLPPfecnn/+edXW1mr58uV65JFHtHz58pjPmT17thoaGsK3urq6DJYYgFfQP8Vufu8bZsvyGKlgdB+hoqIi3XvvvaqoqAhv+/nPf65nn31WH374YVyvQR8hALHQP8VONvUN8/L8QvQRknTixAlltfmTrVu3bmqJNeEFACSA/in2sa1vGM2OnTM6CE2aNEm/+MUvNHjwYA0fPlzbtm3TggUL9M///M9uFw2AT3ChsAt9w9CW0UHoscce03333acf//jHOnLkiAoKCjRjxgzdf//9bhcNAIzSumAqC6V2jE7EaMvoPkKpQB8hAH5nU5+XVKBvmDdk6vpNEALSiL/SkW5+mDjPDV7uRGwLFl0FPI7p7ZEJrNeVHBYpRSuCEJAGrKqNTGE+JKBrEg5C06ZN08aNG9NRFsA3+CsdmcLEeUDXJByEGhoaVFpaqqFDh+qhhx7SgQMH0lEuwNP4Kz210j0LsNdnGS4vD/UJqq4O/TSh46/X31PYI+EgtHr1ah04cEC33367XnzxRZ199tmaMGGCXnrpJZ08eTIdZQQ8h7/SUyfdfa380pfLpD4vfnlPYYcujxqrra3V0qVL9V//9V8644wzdPPNN+vHP/6xhg4dmqoydgmjxuAmRqZ0TbpHRGVixJVtIwcZxYZU8cSosU8++UTr1q3TunXr1K1bN333u9/Vjh07dOGFF2rhwoWpKiOQMpmurjfpr3QvSndfq3S/vo01I4m+pzShwW0JB6GTJ0/q5Zdf1ve+9z0VFxfrN7/5jWbOnKmDBw9q+fLleuONN7Ry5Ur9+7//ezrKCyTNxouS16W7r1U6X9/WkYOJvKd8J2GChIPQoEGDdOutt6q4uFjvvvuu3n//ff3oRz+KqLYaP368+vTpk8pyAl1i60XJi06vIUh3X6t0vr6fRg4mUmsT73vKdxKmSHitsYULF+raa69Vbm5uzH369OmjvXv3dqlgQCqx0KI3xFoqIp0rxKfr9f2yplUyy3fE857ynYQpWGIDVqADp/n8eI68vqZVOs+JH883UssTnaUBrzBlODsdQ2PzU1NSKxPn90lEOs+JKd9JgBohWMXN4eyZXiHca8O2qSEwT6amF2CKCURDjRCQBm4NZ890x1AvjsZJpJMttWqZkYlaG6aYgNuoEQIyoLo6FEqibS8pSe3v8nrNSkc1BJmuVUMItTZwQ6au3wmPGgOQuEyOIPL6aJzCwujljFWrVlbmjeMyWWfNqLHOCeAHNI0BGZDJjqF+XfDVj52pTeDFZlQglQhCQIZkagSRX0fjxAp4R47QXyhZTGoIEISAjMpUx9BUhy4TOii3DXitTY3XX09NRrKoZQMIQkCXmBAQYklV6DKp6aQ14K1cKTlO6CZRk5EsvzajAokgCAFJMikgpIuJTSeFhVK/fqdCUCtqMhLn12ZUIBEEISAJJgaEdDC16YSajNQ5vRl182bpnHNCn2OTazvhD6Z8xghCQBJMDQipZmrgoCYjtQoLpY8+kv7u70I1nIMHh25+ru2Eu0yqUWdCRSAJXp+0MBEmLxzKRH+pEe3zfDq/frbhjnj//2SJDcBgNtVImLxwKMszpEa0Gs7T+bG2E+4xrUadmaWBJJWXh2Y1tqFGgpmF/S3azOenM6E5FP6RyZn240GNENAF1EjAD6LN0RQIhP7t59pOuMO0GnX6CAFd1Nk6TYDb4v2Mnt7nSrKjthPu6ayPH4uuAh7AaugwXSKf0bZNoAQgpJMpTe7UCAFJsmnkGLyJzyi8jFFjgOFMG/kAtMVnFOgcQQhIkqmTDQKt+IwCnSMIAUkybeRDPEyZ0h6Z4cXPKJBp9BGCK/w00sorsxvTsdteXvmMAqfL1PWbIISM8+MF2fRgR6dZAF5DZ2n4xunNMV5ftT1a05Ipiwe2fZ9PL6cNnWZp9gOQDIIQ0qptSHj0Ue9ekKMFHlOC3elli7ZyuN87zZoSRgF4j/FB6MCBA7r55pt11llnqWfPnhoxYoTef/99t4uFOEQLCQsXnpq6v5UXLsixAs+mTe4Hu7Zlc5zQ7fRySv7tNGtKGAXgTUYHob/97W+67LLL1KNHD/3ud7/Tn//8Z/3nf/6nzjzzTLeLZgyTmwNiNcfcdZf3LsixjiUQcL+mJd6Vw01eRT6WeD7fNjT7AUgfo5fYmD9/voqKirR06dLwtiFDhrhYIrOY3uk41grDd94ZunlpFEusYxk3LvS+z5gRuvi6EewSWTnclCnt4xHv59u0lawBeIvRNUK//e1vNXr0aF177bXq37+/vvGNb+ipp57q8DlNTU0KBoMRNz/yQnNAR3OYeG3V9o6Oxe2alrZlO72Wyis1bm0l8vlOdK4ck2tRAWSe0cPnc3NzJUmzZs3Stddeq/fee0933nmnlixZomnTpkV9zgMPPKC5c+e22+634fPV1aGOodG2l5RkvDgd8tMcJiYfi59WDk/m8x3PuTG9FhXAKcwjJCk7O1ujR4/Wpk2bwtt++tOf6r333tPmzZujPqepqUlNTU3h+8FgUEVFRb4LQswLAz9Lx+eb7wzgLcwjJGnQoEG68MILI7Z9/etf1/79+2M+JycnR3l5eRE3P2LqfPhZOj7f6ehUTTMb4H1Gd5a+7LLLtGvXrohtf/nLX1RcXOxSicxSXi6VlXm7CQSIJdWf71R3qqaZDfAHo2uE/uVf/kVbtmzRQw89pD179uj555/Xk08+qYqKCreLZgyvdToGEpHKz3cqa5m8MFgBQHyM7iMkSWvWrNHs2bO1e/duDRkyRLNmzdKtt94a9/NZawymMn19Mr9KRYd3Lw1WALyKztIpQhCCiWhW8TY6XgPpR2dpwKdoVvE+BisA/mF0Z2nAD9o2gXU0eokLqXcwWAHwB4IQkEbRmsDKylgSwi+8tGQJgOisbxpjHhCkS6wmMIlmFQAwhdVBqKoq1OHxiitCP6uq3C6ReQiKyeuoCczt9ckAACHWBiE6rHaOoNg1rRP4na7tSvDnnRcKTHzuAMAd1gahdEy37ycExa7rbGQRQRMA3GdtEOrsr3XbJRIUaT6LLVYTGEETXcX3DkgNa4MQ84B0LN6gSK1G56ItE0GNJLqC7x2QOtbPLJ2K6fb9qqoqVEvR3HwqKJ7eqZfZdZPHe4dk8dmBLZhZOkNYtDS2zkY2UauRPC/XSNIk4y6+d0BqWR+EEF3rxU6KHRRt6meVjot/IkPoTQkfNMm4z6bvHZAJBCG0E+/Fzsu1GolI58U/nhpJU8IHHbzNYMv3DsgU6/sI2abtulfRHk+0/4Gf+1m53R/D7d9/uurqUBiLtr2kJLNlgb+/d4BEHyGkQTw1C8n0P/BzPyu3+2O4/ftPR5OMWfz8vQMyiSBkiXibNbjYRXL7/XD795+OJhkAfkQQskS8NQtc7CK5/X64/fvbYo00AH5DHyFLJNrXhP4HkRJ5Pzrrh5Xu3w8AfpCp63f3tL0yjNJas9B2gsRYF9XCQi64p4v3/aiqOtUEmZUVes9TUWvC+QCA9KBGyHCprl2gZiF9TBrhBQBex6gxpGX+GEaapI9JI7wAAPEhCBmKyeu8x6QRXgCA+BCEDEXtgveYNsILANA5OksbqrV2oW1/Ez/WLqRjlJVbysulsjL7+mH56RwCsAs1QoaypXbBlHW0Usm2flh+PIcA7MGoMcP5eZQXo6xO8WqNCucQQLowagyS/F27QD+oEC/XqHAOAXgdQcjH6utDSyGYOtKMUVbeHx3IOQTgdQQhn/JCLYMt/aA64vUaFc4hAK+jj5APea3fhp/7QXXGa+cqFpvPIYD0oI8Qkua1WgY/94PqTDI1KiY2edp8DgF4G0HIB9peGOm34S3l5aEaoOrq0M+OFmn1QpMnAHgJQcjjol0YTe23YWJNhiniqVHxesdqADARQchwHYWHji6MidQyZAI1GV3ntSZPAPACgpDBOgsPnV0YTem3QU1GatDkCQCpRxAyVDzhwSsXRmoyUsPUJk8A8DKCkKHiCQ9euTB6JbB5gWlNngDgdaw+b6h4V5/3wmrnrYFtxoxQmDM1sHlFYSHvHQCkirVByPRFLhMJD164MHohsAEA7OOpprF58+YpEAho5syZXXodr4xgircZxCvD0k3pvA0AQCvPBKH33ntPTzzxhC6++OIuvY7XRjB1Fh68EuoAADCRJ4LQ8ePHddNNN+mpp57SmWee2eG+TU1NCgaDEbfT+WkEk9dCHQAApvFEEKqoqNDEiRNVWlra6b6VlZXKz88P34qKiiIed2sEUzqar/wU6gAAcIPxQWjFihWqra1VZWVlXPvPnj1bDQ0N4VtdXV3E424MOU9X8xXD0gEA6Bqjg1BdXZ3uvPNOPffcc8rNzY3rOTk5OcrLy4u4tZXJuVjS2XzllXmEAAAwVcBxHMftQsSyevVq/cM//IO6tV7pJTU3NysQCCgrK0tNTU0Rj0UTDAaVn5+vhoaGqKEoVWINx6+uDtUEtVVdHeoEnarfzbB0AICfZOr6bfQ8QldeeaV27NgRsW369Om64IILdM8993QagmJJ9RxCVVWnan2yskK1NK21TPFOjNgVXphHCAAAExndNNa7d29ddNFFEbdevXrprLPO0kUXXZTUa6a6v05nTV9tm6+ysqR589oHF6/MBQQAgJ8YHYRSLR39deIZuVVeLlVWSoFAaN977okMYMwFBACAO4zuI5QKp7cxbt2al/L+Ou+9J40Z0377u+9Kl1wS+nd9fSjgtG0e27cv9O9Yj9HcBQCwFX2E0iAd/XWOH4++vbHx1L83bYpda+Q4sR8jCAEAkF5WNY2lY7h5Z3P5VFVJN97Y/nmt+zAXEAAA7rEqCEmpn0Ooo3DVtk9Sq6ysU/t09nw6UAMAkD5W9RHqqI2xq0Pqo83lE2sOoZUrpWuv7fj5HQ3JBwDA7zLVR4ggpPSFjo46SXcUtpJ9HgAAfpGpIGRd01hbJi6BwWKqAABkhlWjxqLpKHSkovalvFwqK0tsCYxMzEYNAACoEcrIqK3CwtA8RfEGKxZTBQAgM6wPQqaGjlSPbgMAAO3RWfr/YwV3AADMwczSGcYK7gAA2Mf6pjEAAGAva4LQgQNulwAAAJjGmiA0fHho4sSuYMkLAAD8xZog5Dhdmyixqio02/MVV4R+djVUAQAA91kThKTkZ2dO5+zTAADAPVYFoWQnSmTJCwAA/MmaIJSVlfxEiZmYfRoAAGSeNUFo587kZ2c2dfZpAADQNdZMqPi1r3Xt+cksngoAAMxmTRBKBWafBgDAX6xpGgMAAGiLIAQAAKxFEAIAANYiCAEAAGsRhAAAgLUIQgAAwFoEIQAAYC2CEAAAsBZBCAAAWIsgBAAArEUQAgAA1iIIAQAAaxGEAACAtQhCAADAWgQhAABgLYIQAACwFkEIAABYy+ggVFlZqUsuuUS9e/dW//79NWXKFO3atcvtYgEAAJ8wOght2LBBFRUV2rJli9atW6eTJ0/q6quvVmNjo9tFAwAAPhBwHMdxuxDx+vTTT9W/f39t2LBBf//3fx91n6amJjU1NYXvB4NBFRUVqaGhQXl5eZkqKgAA6IJgMKj8/Py0X7+NrhFqq6GhQZLUt2/fmPtUVlYqPz8/fCsqKspU8QAAgMd4pkaopaVF3//+93X06FG99dZbMfejRggAAO/LVI1Q97S9copVVFRo586dHYYgScrJyVFOTk6GSgUAALzME0Hojjvu0Jo1a7Rx40YVFha6XRwAAOATRgchx3H0k5/8RKtWrVJNTY2GDBnidpEAAICPGB2EKioq9Pzzz+vVV19V7969dejQIUlSfn6+evbs6XLpAACA1xndWToQCETdvnTpUv3whz+M6zUy1dkKAACkDp2lFWoaAwAASBdPzSMEAACQSgQhAABgLYIQAACwFkEIAABYiyAEAACsRRACAADWIggBAABrEYQAAIC1CEIAAMBaBCEAAGAtghAAALAWQQgAAFiLIAQAAKxFEAIAANYiCAEAAGsRhAAAgLUIQgAAwFoEIQAAYC2CEAAAsBZBCAAAWIsgBAAArEUQAgAA1iIIAQAAaxGEAACAtQhCAADAWgQhAABgLYIQAACwFkEIAABYiyAEAACsRRACAADWIggBAABrEYQAAIC1CEIAAMBaBCEAAGAtghAAALAWQQgAAFiLIAQAAKxFEAIAANbyRBBavHixzj77bOXm5mrs2LF699133S4SAADwAeOD0IsvvqhZs2Zpzpw5qq2t1ciRI1VWVqYjR464XTQAAOBxxgehBQsW6NZbb9X06dN14YUXasmSJfrKV76ip59+2u2iAQAAj+vudgE68uWXX2rr1q2aPXt2eFtWVpZKS0u1efPmqM9pampSU1NT+H5DQ4MkKRgMprewAAAgZVqv247jpPX3GB2E/vrXv6q5uVkDBgyI2D5gwAB9+OGHUZ9TWVmpuXPnttteVFSUljICAID0+eyzz5Sfn5+21zc6CCVj9uzZmjVrVvj+0aNHVVxcrP3796f1jTRNMBhUUVGR6urqlJeX53ZxMobj5rhtwHFz3DZoaGjQ4MGD1bdv37T+HqODUL9+/dStWzcdPnw4Yvvhw4c1cODAqM/JyclRTk5Ou+35+flWfYBa5eXlcdwW4bjtwnHbxdbjzspKb3dmoztLZ2dn61vf+pbWr18f3tbS0qL169dr3LhxLpYMAAD4gdE1QpI0a9YsTZs2TaNHj9aYMWO0aNEiNTY2avr06W4XDQAAeJzxQej666/Xp59+qvvvv1+HDh3SqFGjtHbt2nYdqGPJycnRnDlzojaX+RnHzXHbgOPmuG3Acaf3uANOuselAQAAGMroPkIAAADpRBACAADWIggBAABrEYQAAIC1PBeEFi9erLPPPlu5ubkaO3as3n333Q73/81vfqMLLrhAubm5GjFihF577bWIxx3H0f33369BgwapZ8+eKi0t1e7du9N5CElJ5Lifeuopfec739GZZ56pM888U6Wlpe32/+EPf6hAIBBxu+aaa9J9GAlL5LiXLVvW7phyc3Mj9vHj+S4pKWl33IFAQBMnTgzv44XzvXHjRk2aNEkFBQUKBAJavXp1p8+pqanRN7/5TeXk5Oi8887TsmXL2u2T6P8ZmZbocb/yyiu66qqr9NWvflV5eXkaN26cXn/99Yh9HnjggXbn+4ILLkjjUSQu0eOuqamJ+jk/dOhQxH5+O9/RvruBQEDDhw8P7+OF811ZWalLLrlEvXv3Vv/+/TVlyhTt2rWr0+dl4hruqSD04osvatasWZozZ45qa2s1cuRIlZWV6ciRI1H337Rpk2688UaVl5dr27ZtmjJliqZMmaKdO3eG93n44Yf1y1/+UkuWLNE777yjXr16qaysTF988UWmDqtTiR53TU2NbrzxRlVXV2vz5s0qKirS1VdfrQMHDkTsd8011+iTTz4J31544YVMHE7cEj1uKTTz6unH9PHHH0c87sfz/corr0Qc886dO9WtWzdde+21EfuZfr4bGxs1cuRILV68OK799+7dq4kTJ2r8+PHavn27Zs6cqVtuuSUiFCTzGcq0RI9748aNuuqqq/Taa69p69atGj9+vCZNmqRt27ZF7Dd8+PCI8/3WW2+lo/hJS/S4W+3atSviuPr37x9+zI/n+9FHH4043rq6OvXt27fd99v0871hwwZVVFRoy5YtWrdunU6ePKmrr75ajY2NMZ+TsWu44yFjxoxxKioqwvebm5udgoICp7KyMur+1113nTNx4sSIbWPHjnVmzJjhOI7jtLS0OAMHDnT+4z/+I/z40aNHnZycHOeFF15IwxEkJ9Hjbuv//u//nN69ezvLly8Pb5s2bZozefLkVBc1pRI97qVLlzr5+fkxX8+W871w4UKnd+/ezvHjx8PbvHC+TyfJWbVqVYf7/OxnP3OGDx8ese366693ysrKwve7+l5mWjzHHc2FF17ozJ07N3x/zpw5zsiRI1NXsDSL57irq6sdSc7f/va3mPvYcL5XrVrlBAIBZ9++feFtXjvfjuM4R44ccSQ5GzZsiLlPpq7hnqkR+vLLL7V161aVlpaGt2VlZam0tFSbN2+O+pzNmzdH7C9JZWVl4f337t2rQ4cOReyTn5+vsWPHxnzNTEvmuNs6ceKETp482W7hupqaGvXv31/Dhg3T7bffrs8++yylZe+KZI/7+PHjKi4uVlFRkSZPnqw//elP4cdsOd9VVVW64YYb1KtXr4jtJp/vZHT2/U7Fe+kFLS0tOnbsWLvv9+7du1VQUKBzzjlHN910k/bv3+9SCVNr1KhRGjRokK666iq9/fbb4e22nO+qqiqVlpaquLg4YrvXzndDQ4Mkdbigaqau4Z4JQn/961/V3NzcbkbpAQMGtGsjbnXo0KEO92/9mchrZloyx93WPffco4KCgogPyzXXXKNf//rXWr9+vebPn68NGzZowoQJam5uTmn5k5XMcQ8bNkxPP/20Xn31VT377LNqaWnRpZdeqvr6ekl2nO93331XO3fu1C233BKx3fTznYxY3+9gMKjPP/88Jd8dL3jkkUd0/PhxXXfddeFtY8eO1bJly7R27Vo9/vjj2rt3r77zne/o2LFjLpa0awYNGqQlS5bo5Zdf1ssvv6yioiKVlJSotrZWUmr+rzTdwYMH9bvf/a7d99tr57ulpUUzZ87UZZddposuuijmfpm6hhu/xAa6Zt68eVqxYoVqamoiOg7fcMMN4X+PGDFCF198sc4991zV1NToyiuvdKOoXTZu3LiIxXgvvfRSff3rX9cTTzyhBx980MWSZU5VVZVGjBihMWPGRGz34/mG9Pzzz2vu3Ll69dVXI/rKTJgwIfzviy++WGPHjlVxcbFWrlyp8vJyN4raZcOGDdOwYcPC9y+99FJ99NFHWrhwoZ555hkXS5Y5y5cvV58+fTRlypSI7V473xUVFdq5c6cx/Zg8UyPUr18/devWTYcPH47YfvjwYQ0cODDqcwYOHNjh/q0/E3nNTEvmuFs98sgjmjdvnn7/+9/r4osv7nDfc845R/369dOePXu6XOZU6Mpxt+rRo4e+8Y1vhI/J7+e7sbFRK1asiOs/PtPOdzJifb/z8vLUs2fPlHyGTLZixQrdcsstWrlyZbvmg7b69Omj888/39PnO5oxY8aEj8nv59txHD399NOaOnWqsrOzO9zX5PN9xx13aM2aNaqurlZhYWGH+2bqGu6ZIJSdna1vfetbWr9+fXhbS0uL1q9fH1ELcLpx48ZF7C9J69atC+8/ZMgQDRw4MGKfYDCod955J+ZrZloyxy2FetI/+OCDWrt2rUaPHt3p76mvr9dnn32mQYMGpaTcXZXscZ+uublZO3bsCB+Tn8+3FBpm2tTUpJtvvrnT32Pa+U5GZ9/vVHyGTPXCCy9o+vTpeuGFFyKmSYjl+PHj+uijjzx9vqPZvn17+Jj8fL6l0KirPXv2xPWHjonn23Ec3XHHHVq1apXefPNNDRkypNPnZOwanlA3b5etWLHCycnJcZYtW+b8+c9/dm677TanT58+zqFDhxzHcZypU6c69957b3j/t99+2+nevbvzyCOPOB988IEzZ84cp0ePHs6OHTvC+8ybN8/p06eP8+qrrzr/8z//40yePNkZMmSI8/nnn2f8+GJJ9LjnzZvnZGdnOy+99JLzySefhG/Hjh1zHMdxjh075vzrv/6rs3nzZmfv3r3OG2+84Xzzm990hg4d6nzxxReuHGM0iR733Llznddff9356KOPnK1btzo33HCDk5ub6/zpT38K7+PH893q29/+tnP99de32+6V833s2DFn27ZtzrZt2xxJzoIFC5xt27Y5H3/8seM4jnPvvfc6U6dODe//v//7v85XvvIV5+6773Y++OADZ/HixU63bt2ctWvXhvfp7L00QaLH/dxzzzndu3d3Fi9eHPH9Pnr0aHifu+66y6mpqXH27t3rvP32205paanTr18/58iRIxk/vlgSPe6FCxc6q1evdnbv3u3s2LHDufPOO52srCznjTfeCO/jx/Pd6uabb3bGjh0b9TW9cL5vv/12Jz8/36mpqYn43J44cSK8j1vXcE8FIcdxnMcee8wZPHiwk52d7YwZM8bZsmVL+LHLL7/cmTZtWsT+K1eudM4//3wnOzvbGT58uPPf//3fEY+3tLQ49913nzNgwAAnJyfHufLKK51du3Zl4lASkshxFxcXO5La3ebMmeM4juOcOHHCufrqq52vfvWrTo8ePZzi4mLn1ltvNeo/i1aJHPfMmTPD+w4YMMD57ne/69TW1ka8nh/Pt+M4zocffuhIcn7/+9+3ey2vnO/W4dFtb63HOm3aNOfyyy9v95xRo0Y52dnZzjnnnOMsXbq03et29F6aINHjvvzyyzvc33FC0wgMGjTIyc7Odr72ta85119/vbNnz57MHlgnEj3u+fPnO+eee66Tm5vr9O3b1ykpKXHefPPNdq/rt/PtOKEh4T179nSefPLJqK/phfMd7ZglRXxn3bqGB/5/AQEAAKzjmT5CAAAAqUYQAgAA1iIIAQAAaxGEAACAtQhCAADAWgQhAABgLYIQAACwFkEIAABYiyAEAACsRRACAADWIggBAABrEYQAeMqnn36qgQMH6qGHHgpv27Rpk7Kzs7V+/XoXSwbAi1h0FYDnvPbaa5oyZYo2bdqkYcOGadSoUZo8ebIWLFjgdtEAeAxBCIAnVVRU6I033tDo0aO1Y8cOvffee8rJyXG7WAA8hiAEwJM+//xzXXTRRaqrq9PWrVs1YsQIt4sEwIPoIwTAkz766CMdPHhQLS0t2rdvn9vFAeBR1AgB8Jwvv/xSY8aM0ahRozRs2DAtWrRIO3bsUP/+/d0uGgCPIQgB8Jy7775bL730kv74xz/qjDPO0OWXX678/HytWbPG7aIB8BiaxgB4Sk1NjRYtWqRnnnlGeXl5ysrK0jPPPKM//OEPevzxx90uHgCPoUYIAABYixohAABgLYIQAACwFkEIAABYiyAEAACsRRACAADWIggBAABrEYQAAIC1CEIAAMBaBCEAAGAtghAAALAWQQgAAFjr/wFyKy00SNrX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Google Shape;605;p103"/>
          <p:cNvSpPr txBox="1"/>
          <p:nvPr/>
        </p:nvSpPr>
        <p:spPr>
          <a:xfrm>
            <a:off x="340690" y="1152583"/>
            <a:ext cx="6284809" cy="2290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SHAP опирается на кооперативную теорию игр. Каждый признак рассматривается как «игрок», а итоговое предсказание — как «выигрыш», который нужно честно распределить между всеми участвующими признаками.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05452-7620-47BE-BD64-DFA5A7C971B5}"/>
              </a:ext>
            </a:extLst>
          </p:cNvPr>
          <p:cNvSpPr txBox="1"/>
          <p:nvPr/>
        </p:nvSpPr>
        <p:spPr>
          <a:xfrm>
            <a:off x="479999" y="5854700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Shap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документация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Статья на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Habr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30" name="Picture 6" descr="Разработка и валидация моделей машинного обучения, прогнозирующих риск  госпитализации пациентов с сахарным диабетом в течение последующих 12  месяцев | Андрейченко | Сахарный диабет">
            <a:extLst>
              <a:ext uri="{FF2B5EF4-FFF2-40B4-BE49-F238E27FC236}">
                <a16:creationId xmlns:a16="http://schemas.microsoft.com/office/drawing/2014/main" id="{64F9B1DE-0286-4CCD-AFD8-4878829D4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83" y="2990850"/>
            <a:ext cx="7517027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463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79999" y="415200"/>
            <a:ext cx="8086151" cy="58232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SHAP (Shapley Additive </a:t>
            </a:r>
            <a:r>
              <a:rPr lang="en-US" sz="3200" dirty="0" err="1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exPlanations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2" name="AutoShape 2" descr="data:image/png;base64,iVBORw0KGgoAAAANSUhEUgAAAkIAAAGwCAYAAABFFQqPAAAAOXRFWHRTb2Z0d2FyZQBNYXRwbG90bGliIHZlcnNpb24zLjcuMSwgaHR0cHM6Ly9tYXRwbG90bGliLm9yZy/bCgiHAAAACXBIWXMAAA9hAAAPYQGoP6dpAAAvU0lEQVR4nO3dfXRU9YH/8c8ESEKRBJHykCZEVMSKCG0RFm3XoNFIKYU9uz4dpZSNSm1sZXGtcs4qsrYGXBewliPqRqA+IVXBHtZiEROoAj4Q6EKrFFyQBASsp2QgaGST+/tjfhmYZCaZmczM/d77fb/OmRPmzp3J986d4X7yfQw4juMIAADAQlluFwAAAMAtBCEAAGAtghAAALAWQQgAAFiLIAQAAKxFEAIAANYiCAEAAGt1d7sA6dbS0qKDBw+qd+/eCgQCbhcHAADEwXEcHTt2TAUFBcrKSl+9je+D0MGDB1VUVOR2MQAAQBLq6upUWFiYttf3fRDq3bu3pNAbmZeX53JpAABAPILBoIqKisLX8XTxfRBqbQ7Ly8sjCAEA4DHp7tZCZ2kAAGAtghAAALAWQQgAAFiLIAQAAKxFEAIAANYiCAEAAGsRhAAAgLUIQgAAwFoEIQAAYC2CEAAAsBZBCAAAWIsgBAAArEUQAgAA1iIIAQAAaxGEAACAtQhCAADAWgQhAABgLYIQAACwlqtBaOPGjZo0aZIKCgoUCAS0evXqmPv+6Ec/UiAQ0KJFizJWPgAA4G+uBqHGxkaNHDlSixcv7nC/VatWacuWLSooKMhQyQAAgA26u/nLJ0yYoAkTJnS4z4EDB/STn/xEr7/+uiZOnJihkgEAABu4GoQ609LSoqlTp+ruu+/W8OHD43pOU1OTmpqawveDwWC6igcAADzO6M7S8+fPV/fu3fXTn/407udUVlYqPz8/fCsqKkpjCQEAgJcZG4S2bt2qRx99VMuWLVMgEIj7ebNnz1ZDQ0P4VldXl8ZSAgAALzM2CP3hD3/QkSNHNHjwYHXv3l3du3fXxx9/rLvuuktnn312zOfl5OQoLy8v4gYAABCNsX2Epk6dqtLS0ohtZWVlmjp1qqZPn+5SqQAAgJ+4GoSOHz+uPXv2hO/v3btX27dvV9++fTV48GCdddZZEfv36NFDAwcO1LBhwzJdVAAA4EOuBqH3339f48ePD9+fNWuWJGnatGlatmyZS6UCAAC2cDUIlZSUyHGcuPfft29f+goDAACsY2xnaQAAgHQjCAEAAGsRhAAAgLUIQgAAwFoEIQAAYC2CEAAAsBZBCAAAWIsgBAAArEUQAgAA1iIIAQAAaxGEAACAtQhCAADAWgQhAABgLYIQAACwFkEIAABYiyAEAACsRRACAADWIggBAABrEYQAAIC1CEIAAMBaBCEAAGAtghAAALAWQQgAAFiLIAQAAKxFEAIAANYiCAEAAGsRhAAAgLUIQgAAwFoEIQAAYC2CEAAAsBZBCAAAWIsgBAAArEUQAgAA1iIIAQAAaxGEAACAtQhCAAAYrL5eqq4O/UTqEYQAADBUVZVUXCxdcUXoZ1WV2yXyH4IQAAAGqq+XbrtNamkJ3W9pkWbMoGYo1VwNQhs3btSkSZNUUFCgQCCg1atXhx87efKk7rnnHo0YMUK9evVSQUGBfvCDH+jgwYPuFRgAgAzZvftUCGrV3Czt2eNOefzK1SDU2NiokSNHavHixe0eO3HihGpra3XfffeptrZWr7zyinbt2qXvf//7LpQUAIDMGjpUympzle7WTTrvPHfK41fd3fzlEyZM0IQJE6I+lp+fr3Xr1kVs+9WvfqUxY8Zo//79Gjx4cCaKCACAKwoLpSefDDWHNTeHQtATT4S2I3VcDUKJamhoUCAQUJ8+fWLu09TUpKampvD9YDCYgZIBAJB65eVSWVmoOey88whB6eCZztJffPGF7rnnHt14443Ky8uLuV9lZaXy8/PDt6KiogyWEgCA1CoslEpKCEHp4okgdPLkSV133XVyHEePP/54h/vOnj1bDQ0N4VtdXV2GSgkAALzG+Kax1hD08ccf68033+ywNkiScnJylJOTk6HSAQAALzM6CLWGoN27d6u6ulpnnXWW20UCAAA+4moQOn78uPacNiHC3r17tX37dvXt21eDBg3SP/3TP6m2tlZr1qxRc3OzDh06JEnq27evsrOz3So2AADwiYDjOI5bv7ympkbjx49vt33atGl64IEHNGTIkKjPq66uVklJSVy/IxgMKj8/Xw0NDZ02qwEAADNk6vrtao1QSUmJOsphLmY0AABgAU+MGgMAAEgHghAAALAWQQgAAFiLIAQAAKxFEAIAANYiCAEAAGsRhAAAgLUIQgAAwFoEIQAAYC2CEAAAsBZBCAAAWIsgBAAArEUQAgAA1iIIAQAAaxGEAACAtQhCAADAWgQhAABgLYIQAACwFkEIAABYiyAEAACiqq+XqqtDP/2KIAQAANqpqpKKi6Urrgj9rKpyu0TpQRACAAAR6uul226TWlpC91tapBkz/FkzRBACAAARdu8+FYJaNTdLe/a4U550IggBAKxiQ7+Xrho6VMpqkxC6dZPOO8+d8qQTQQgAYA1b+r10VWGh9OSTofAjhX4+8URou98EHMdx3C5EOgWDQeXn56uhoUF5eXluFwcA4JL6+lD4Ob3Jp1s3ad8+f17gU6G+PtQcdt55mX+PMnX97p62VwYAwCAd9XshCEVXWOj/94amMQCAFWzq94L4EYQAAFbwWr8XOnVnBkEIAGCN8vJQn6Dq6tDP8nK3SxSd1zp1ezm00VkaAACDeK1Td1XVqckXs7JCtW6pCJiZun5TIwQAgEGSmczQrRoZP8xATRACAMAgiXbqdrMZzQ8zUBOEAAAwSCKdut2ukfHDSDyCEAAAhom3U7fbNTJeG4kXDRMqAgBgoHgmM2ytkWnbsTqTNTLl5VJZmXszUHcVNUIAAHiUKTUyhYVSSYn3QpBEjRAAAKqvDzUzDR3qvYu512tk3EaNEADAal6bvDAaL9fIuM3VILRx40ZNmjRJBQUFCgQCWr16dcTjjuPo/vvv16BBg9SzZ0+VlpZq9+7d7hQWAOA7bo+6gvtcDUKNjY0aOXKkFi9eHPXxhx9+WL/85S+1ZMkSvfPOO+rVq5fKysr0xRdfZLikAAA/cnvUla1MWpLD1T5CEyZM0IQJE6I+5jiOFi1apH/7t3/T5MmTJUm//vWvNWDAAK1evVo33HBD1Oc1NTWpqakpfD8YDKa+4AAAXzBh1JVt0rUkR7KM7SO0d+9eHTp0SKWlpeFt+fn5Gjt2rDZv3hzzeZWVlcrPzw/fioqKMlFcAIDBYtVAmDLqyhYmNkUaG4QOHTokSRowYEDE9gEDBoQfi2b27NlqaGgI3+rq6tJaTgCA2TrrDO2VFen9wMSmSN8Nn8/JyVFOTo7bxQAAJKizIezJDHGPVQNRVhb5GvFMXoiuGzpUCgQkxzm1LRBwtynS2BqhgQMHSpIOHz4csf3w4cPhxwAA/tBZrU2yQ9xNrIFApEDA3d9vbBAaMmSIBg4cqPXr14e3BYNBvfPOOxo3bpyLJQMApFJn/Ua60q/ED4uC+snu3ZG1QVLofLoZTF0NQsePH9f27du1fft2SaEO0tu3b9f+/fsVCAQ0c+ZM/fznP9dvf/tb7dixQz/4wQ9UUFCgKVOmuFlsAEAKdVZr05VaHTpDm8XEYOpqH6H3339f48ePD9+fNWuWJGnatGlatmyZfvazn6mxsVG33Xabjh49qm9/+9tau3atcnNz3SoyACDFOhvC3tUh7ixBYY7WYDpjRijMmhBMA47TtpLKX4LBoPLz89XQ0KC8vDy3iwMAiKKqqv3F8fTRW509Dm+pr+88mGbq+k0QAgAYobOLYzwXT/hHpq7fvhs+DwDwps6GsDPEPTWSmYbAz4wdNQYAAFIr2WkI/IwgBACABboyDYFJi6SmGkEIAAALJDsNgd9rkQhCAABYIJk5fExcJDXVCEIAANf4ucnFNMlMLmnDEiUEIQCAK/ze5GKi8nJp375Q+Ny3r/O5mEycCTrVCEIAgIzzUpOL32qtCgulkpL4hs7bsEQJQQgAkHFeaXKh1irxWiSvYWZpALCQ25Pq1deHgkXb9cP27TOntsELZfSzTF2/qRECAMuYUMvhhSYXr9RaoWuoEQIAi5hWy2Hy+mGmvVe2oUYIAJByptVyJNJxN9O8UGuFrmPRVQCwSOtw6La1HH4aDp1K5eVSWZm5tVboOmqEAMAi1HIkzuRaq1Z+G+KfSQQhALCM34dD28aEzu9eRmdpAEBGuT1030+81KE70fNOZ2kAgO9Qe5FapnV+j8Xk806NEAAgI7xUe+EVXnhPky0jNUIAAF/xSu2Fl3ih87vp553h8wCAjGDofnqYPsTf9PNOjRAAICO8UHvhVSYP8Tf9vNNHCAAQUzpGeJm8rAbSJ9HznqnrN01jAICoqqqk224LNWlkZYX+qk/FnEOFhQQgG5l63mkaAwC0U19/KgRJoZ8zZjBzMfyHIAQAhnNj+QTTR/oAqUIQAgCDuTURXetIn9OZNNIHmeP3dcwIQgBgKDebp0wf6YPMMHlG6FQhCAGAodxunmJxVn+Kt4bHln5iBCEAMJQJzVMmz0+DU+INN4nU8LgdxDOFIAQAhqJ5CvGIN9wkWsNjQhDPBIIQABiM5il0JJFwk2gNjy1BnAkVAcBwpk5EB/d1FG7afmaSWfPL9HXMUoEgBACQdGo5jTPOkI4fT+2yGkiPRMJNaw3PjBmhsBRvDY/fgzhNYwCAiH4mY8Zkdri03+epSadEm69oam2PRVcBwHL19aHQ07aJRQpdWPftS1+NQLrWM7ONHxeyzdT1mxohALBctH4mrdI5XNqWeWoygWkOkmd0EGpubtZ9992nIUOGqGfPnjr33HP14IMPyueVWACQUdGGSbdK53BpW+apcRPNjp0zOgjNnz9fjz/+uH71q1/pgw8+0Pz58/Xwww/rsccec7toAHyCC0X7fiat0j1c2pZ5atxiw/IYqWB0H6Hvfe97GjBggKpOO3v/+I//qJ49e+rZZ5+N6zXoIwQgFvqnRGrtZ9Krl9TYmJn+JlVV7Ucx2XwOUiVav6909/dKtUxdv40ePn/ppZfqySef1F/+8hedf/75+uMf/6i33npLCxYsiPmcpqYmNTU1he8Hg8FMFBWAx8Tqn1JW5p0LRaq5MUzahnlq3JDI/EK2MzoI3XvvvQoGg7rgggvUrVs3NTc36xe/+IVuuummmM+prKzU3LlzM1hKAF7EhcIcfp+nxg3JTJ5oK6P7CK1cuVLPPfecnn/+edXW1mr58uV65JFHtHz58pjPmT17thoaGsK3urq6DJYYgFfQP8Vufu8bZsvyGKlgdB+hoqIi3XvvvaqoqAhv+/nPf65nn31WH374YVyvQR8hALHQP8VONvUN8/L8QvQRknTixAlltfmTrVu3bmqJNeEFACSA/in2sa1vGM2OnTM6CE2aNEm/+MUvNHjwYA0fPlzbtm3TggUL9M///M9uFw2AT3ChsAt9w9CW0UHoscce03333acf//jHOnLkiAoKCjRjxgzdf//9bhcNAIzSumAqC6V2jE7EaMvoPkKpQB8hAH5nU5+XVKBvmDdk6vpNEALSiL/SkW5+mDjPDV7uRGwLFl0FPI7p7ZEJrNeVHBYpRSuCEJAGrKqNTGE+JKBrEg5C06ZN08aNG9NRFsA3+CsdmcLEeUDXJByEGhoaVFpaqqFDh+qhhx7SgQMH0lEuwNP4Kz210j0LsNdnGS4vD/UJqq4O/TSh46/X31PYI+EgtHr1ah04cEC33367XnzxRZ199tmaMGGCXnrpJZ08eTIdZQQ8h7/SUyfdfa380pfLpD4vfnlPYYcujxqrra3V0qVL9V//9V8644wzdPPNN+vHP/6xhg4dmqoydgmjxuAmRqZ0TbpHRGVixJVtIwcZxYZU8cSosU8++UTr1q3TunXr1K1bN333u9/Vjh07dOGFF2rhwoWpKiOQMpmurjfpr3QvSndfq3S/vo01I4m+pzShwW0JB6GTJ0/q5Zdf1ve+9z0VFxfrN7/5jWbOnKmDBw9q+fLleuONN7Ry5Ur9+7//ezrKCyTNxouS16W7r1U6X9/WkYOJvKd8J2GChIPQoEGDdOutt6q4uFjvvvuu3n//ff3oRz+KqLYaP368+vTpk8pyAl1i60XJi06vIUh3X6t0vr6fRg4mUmsT73vKdxKmSHitsYULF+raa69Vbm5uzH369OmjvXv3dqlgQCqx0KI3xFoqIp0rxKfr9f2yplUyy3fE857ynYQpWGIDVqADp/n8eI68vqZVOs+JH883UssTnaUBrzBlODsdQ2PzU1NSKxPn90lEOs+JKd9JgBohWMXN4eyZXiHca8O2qSEwT6amF2CKCURDjRCQBm4NZ890x1AvjsZJpJMttWqZkYlaG6aYgNuoEQIyoLo6FEqibS8pSe3v8nrNSkc1BJmuVUMItTZwQ6au3wmPGgOQuEyOIPL6aJzCwujljFWrVlbmjeMyWWfNqLHOCeAHNI0BGZDJjqF+XfDVj52pTeDFZlQglQhCQIZkagSRX0fjxAp4R47QXyhZTGoIEISAjMpUx9BUhy4TOii3DXitTY3XX09NRrKoZQMIQkCXmBAQYklV6DKp6aQ14K1cKTlO6CZRk5EsvzajAokgCAFJMikgpIuJTSeFhVK/fqdCUCtqMhLn12ZUIBEEISAJJgaEdDC16YSajNQ5vRl182bpnHNCn2OTazvhD6Z8xghCQBJMDQipZmrgoCYjtQoLpY8+kv7u70I1nIMHh25+ru2Eu0yqUWdCRSAJXp+0MBEmLxzKRH+pEe3zfDq/frbhjnj//2SJDcBgNtVImLxwKMszpEa0Gs7T+bG2E+4xrUadmaWBJJWXh2Y1tqFGgpmF/S3azOenM6E5FP6RyZn240GNENAF1EjAD6LN0RQIhP7t59pOuMO0GnX6CAFd1Nk6TYDb4v2Mnt7nSrKjthPu6ayPH4uuAh7AaugwXSKf0bZNoAQgpJMpTe7UCAFJsmnkGLyJzyi8jFFjgOFMG/kAtMVnFOgcQQhIkqmTDQKt+IwCnSMIAUkybeRDPEyZ0h6Z4cXPKJBp9BGCK/w00sorsxvTsdteXvmMAqfL1PWbIISM8+MF2fRgR6dZAF5DZ2n4xunNMV5ftT1a05Ipiwe2fZ9PL6cNnWZp9gOQDIIQ0qptSHj0Ue9ekKMFHlOC3elli7ZyuN87zZoSRgF4j/FB6MCBA7r55pt11llnqWfPnhoxYoTef/99t4uFOEQLCQsXnpq6v5UXLsixAs+mTe4Hu7Zlc5zQ7fRySv7tNGtKGAXgTUYHob/97W+67LLL1KNHD/3ud7/Tn//8Z/3nf/6nzjzzTLeLZgyTmwNiNcfcdZf3LsixjiUQcL+mJd6Vw01eRT6WeD7fNjT7AUgfo5fYmD9/voqKirR06dLwtiFDhrhYIrOY3uk41grDd94ZunlpFEusYxk3LvS+z5gRuvi6EewSWTnclCnt4xHv59u0lawBeIvRNUK//e1vNXr0aF177bXq37+/vvGNb+ipp57q8DlNTU0KBoMRNz/yQnNAR3OYeG3V9o6Oxe2alrZlO72Wyis1bm0l8vlOdK4ck2tRAWSe0cPnc3NzJUmzZs3Stddeq/fee0933nmnlixZomnTpkV9zgMPPKC5c+e22+634fPV1aGOodG2l5RkvDgd8tMcJiYfi59WDk/m8x3PuTG9FhXAKcwjJCk7O1ujR4/Wpk2bwtt++tOf6r333tPmzZujPqepqUlNTU3h+8FgUEVFRb4LQswLAz9Lx+eb7wzgLcwjJGnQoEG68MILI7Z9/etf1/79+2M+JycnR3l5eRE3P2LqfPhZOj7f6ehUTTMb4H1Gd5a+7LLLtGvXrohtf/nLX1RcXOxSicxSXi6VlXm7CQSIJdWf71R3qqaZDfAHo2uE/uVf/kVbtmzRQw89pD179uj555/Xk08+qYqKCreLZgyvdToGEpHKz3cqa5m8MFgBQHyM7iMkSWvWrNHs2bO1e/duDRkyRLNmzdKtt94a9/NZawymMn19Mr9KRYd3Lw1WALyKztIpQhCCiWhW8TY6XgPpR2dpwKdoVvE+BisA/mF0Z2nAD9o2gXU0eokLqXcwWAHwB4IQkEbRmsDKylgSwi+8tGQJgOisbxpjHhCkS6wmMIlmFQAwhdVBqKoq1OHxiitCP6uq3C6ReQiKyeuoCczt9ckAACHWBiE6rHaOoNg1rRP4na7tSvDnnRcKTHzuAMAd1gahdEy37ycExa7rbGQRQRMA3GdtEOrsr3XbJRIUaT6LLVYTGEETXcX3DkgNa4MQ84B0LN6gSK1G56ItE0GNJLqC7x2QOtbPLJ2K6fb9qqoqVEvR3HwqKJ7eqZfZdZPHe4dk8dmBLZhZOkNYtDS2zkY2UauRPC/XSNIk4y6+d0BqWR+EEF3rxU6KHRRt6meVjot/IkPoTQkfNMm4z6bvHZAJBCG0E+/Fzsu1GolI58U/nhpJU8IHHbzNYMv3DsgU6/sI2abtulfRHk+0/4Gf+1m53R/D7d9/uurqUBiLtr2kJLNlgb+/d4BEHyGkQTw1C8n0P/BzPyu3+2O4/ftPR5OMWfz8vQMyiSBkiXibNbjYRXL7/XD795+OJhkAfkQQskS8NQtc7CK5/X64/fvbYo00AH5DHyFLJNrXhP4HkRJ5Pzrrh5Xu3w8AfpCp63f3tL0yjNJas9B2gsRYF9XCQi64p4v3/aiqOtUEmZUVes9TUWvC+QCA9KBGyHCprl2gZiF9TBrhBQBex6gxpGX+GEaapI9JI7wAAPEhCBmKyeu8x6QRXgCA+BCEDEXtgveYNsILANA5OksbqrV2oW1/Ez/WLqRjlJVbysulsjL7+mH56RwCsAs1QoaypXbBlHW0Usm2flh+PIcA7MGoMcP5eZQXo6xO8WqNCucQQLowagyS/F27QD+oEC/XqHAOAXgdQcjH6utDSyGYOtKMUVbeHx3IOQTgdQQhn/JCLYMt/aA64vUaFc4hAK+jj5APea3fhp/7QXXGa+cqFpvPIYD0oI8Qkua1WgY/94PqTDI1KiY2edp8DgF4G0HIB9peGOm34S3l5aEaoOrq0M+OFmn1QpMnAHgJQcjjol0YTe23YWJNhiniqVHxesdqADARQchwHYWHji6MidQyZAI1GV3ntSZPAPACgpDBOgsPnV0YTem3QU1GatDkCQCpRxAyVDzhwSsXRmoyUsPUJk8A8DKCkKHiCQ9euTB6JbB5gWlNngDgdaw+b6h4V5/3wmrnrYFtxoxQmDM1sHlFYSHvHQCkirVByPRFLhMJD164MHohsAEA7OOpprF58+YpEAho5syZXXodr4xgircZxCvD0k3pvA0AQCvPBKH33ntPTzzxhC6++OIuvY7XRjB1Fh68EuoAADCRJ4LQ8ePHddNNN+mpp57SmWee2eG+TU1NCgaDEbfT+WkEk9dCHQAApvFEEKqoqNDEiRNVWlra6b6VlZXKz88P34qKiiIed2sEUzqar/wU6gAAcIPxQWjFihWqra1VZWVlXPvPnj1bDQ0N4VtdXV3E424MOU9X8xXD0gEA6Bqjg1BdXZ3uvPNOPffcc8rNzY3rOTk5OcrLy4u4tZXJuVjS2XzllXmEAAAwVcBxHMftQsSyevVq/cM//IO6tV7pJTU3NysQCCgrK0tNTU0Rj0UTDAaVn5+vhoaGqKEoVWINx6+uDtUEtVVdHeoEnarfzbB0AICfZOr6bfQ8QldeeaV27NgRsW369Om64IILdM8993QagmJJ9RxCVVWnan2yskK1NK21TPFOjNgVXphHCAAAExndNNa7d29ddNFFEbdevXrprLPO0kUXXZTUa6a6v05nTV9tm6+ysqR589oHF6/MBQQAgJ8YHYRSLR39deIZuVVeLlVWSoFAaN977okMYMwFBACAO4zuI5QKp7cxbt2al/L+Ou+9J40Z0377u+9Kl1wS+nd9fSjgtG0e27cv9O9Yj9HcBQCwFX2E0iAd/XWOH4++vbHx1L83bYpda+Q4sR8jCAEAkF5WNY2lY7h5Z3P5VFVJN97Y/nmt+zAXEAAA7rEqCEmpn0Ooo3DVtk9Sq6ysU/t09nw6UAMAkD5W9RHqqI2xq0Pqo83lE2sOoZUrpWuv7fj5HQ3JBwDA7zLVR4ggpPSFjo46SXcUtpJ9HgAAfpGpIGRd01hbJi6BwWKqAABkhlWjxqLpKHSkovalvFwqK0tsCYxMzEYNAACoEcrIqK3CwtA8RfEGKxZTBQAgM6wPQqaGjlSPbgMAAO3RWfr/YwV3AADMwczSGcYK7gAA2Mf6pjEAAGAva4LQgQNulwAAAJjGmiA0fHho4sSuYMkLAAD8xZog5Dhdmyixqio02/MVV4R+djVUAQAA91kThKTkZ2dO5+zTAADAPVYFoWQnSmTJCwAA/MmaIJSVlfxEiZmYfRoAAGSeNUFo587kZ2c2dfZpAADQNdZMqPi1r3Xt+cksngoAAMxmTRBKBWafBgDAX6xpGgMAAGiLIAQAAKxFEAIAANYiCAEAAGsRhAAAgLUIQgAAwFoEIQAAYC2CEAAAsBZBCAAAWIsgBAAArEUQAgAA1iIIAQAAaxGEAACAtQhCAADAWgQhAABgLYIQAACwFkEIAABYy+ggVFlZqUsuuUS9e/dW//79NWXKFO3atcvtYgEAAJ8wOght2LBBFRUV2rJli9atW6eTJ0/q6quvVmNjo9tFAwAAPhBwHMdxuxDx+vTTT9W/f39t2LBBf//3fx91n6amJjU1NYXvB4NBFRUVqaGhQXl5eZkqKgAA6IJgMKj8/Py0X7+NrhFqq6GhQZLUt2/fmPtUVlYqPz8/fCsqKspU8QAAgMd4pkaopaVF3//+93X06FG99dZbMfejRggAAO/LVI1Q97S9copVVFRo586dHYYgScrJyVFOTk6GSgUAALzME0Hojjvu0Jo1a7Rx40YVFha6XRwAAOATRgchx3H0k5/8RKtWrVJNTY2GDBnidpEAAICPGB2EKioq9Pzzz+vVV19V7969dejQIUlSfn6+evbs6XLpAACA1xndWToQCETdvnTpUv3whz+M6zUy1dkKAACkDp2lFWoaAwAASBdPzSMEAACQSgQhAABgLYIQAACwFkEIAABYiyAEAACsRRACAADWIggBAABrEYQAAIC1CEIAAMBaBCEAAGAtghAAALAWQQgAAFiLIAQAAKxFEAIAANYiCAEAAGsRhAAAgLUIQgAAwFoEIQAAYC2CEAAAsBZBCAAAWIsgBAAArEUQAgAA1iIIAQAAaxGEAACAtQhCAADAWgQhAABgLYIQAACwFkEIAABYiyAEAACsRRACAADWIggBAABrEYQAAIC1CEIAAMBaBCEAAGAtghAAALAWQQgAAFiLIAQAAKxFEAIAANbyRBBavHixzj77bOXm5mrs2LF699133S4SAADwAeOD0IsvvqhZs2Zpzpw5qq2t1ciRI1VWVqYjR464XTQAAOBxxgehBQsW6NZbb9X06dN14YUXasmSJfrKV76ip59+2u2iAQAAj+vudgE68uWXX2rr1q2aPXt2eFtWVpZKS0u1efPmqM9pampSU1NT+H5DQ4MkKRgMprewAAAgZVqv247jpPX3GB2E/vrXv6q5uVkDBgyI2D5gwAB9+OGHUZ9TWVmpuXPnttteVFSUljICAID0+eyzz5Sfn5+21zc6CCVj9uzZmjVrVvj+0aNHVVxcrP3796f1jTRNMBhUUVGR6urqlJeX53ZxMobj5rhtwHFz3DZoaGjQ4MGD1bdv37T+HqODUL9+/dStWzcdPnw4Yvvhw4c1cODAqM/JyclRTk5Ou+35+flWfYBa5eXlcdwW4bjtwnHbxdbjzspKb3dmoztLZ2dn61vf+pbWr18f3tbS0qL169dr3LhxLpYMAAD4gdE1QpI0a9YsTZs2TaNHj9aYMWO0aNEiNTY2avr06W4XDQAAeJzxQej666/Xp59+qvvvv1+HDh3SqFGjtHbt2nYdqGPJycnRnDlzojaX+RnHzXHbgOPmuG3Acaf3uANOuselAQAAGMroPkIAAADpRBACAADWIggBAABrEYQAAIC1PBeEFi9erLPPPlu5ubkaO3as3n333Q73/81vfqMLLrhAubm5GjFihF577bWIxx3H0f33369BgwapZ8+eKi0t1e7du9N5CElJ5Lifeuopfec739GZZ56pM888U6Wlpe32/+EPf6hAIBBxu+aaa9J9GAlL5LiXLVvW7phyc3Mj9vHj+S4pKWl33IFAQBMnTgzv44XzvXHjRk2aNEkFBQUKBAJavXp1p8+pqanRN7/5TeXk5Oi8887TsmXL2u2T6P8ZmZbocb/yyiu66qqr9NWvflV5eXkaN26cXn/99Yh9HnjggXbn+4ILLkjjUSQu0eOuqamJ+jk/dOhQxH5+O9/RvruBQEDDhw8P7+OF811ZWalLLrlEvXv3Vv/+/TVlyhTt2rWr0+dl4hruqSD04osvatasWZozZ45qa2s1cuRIlZWV6ciRI1H337Rpk2688UaVl5dr27ZtmjJliqZMmaKdO3eG93n44Yf1y1/+UkuWLNE777yjXr16qaysTF988UWmDqtTiR53TU2NbrzxRlVXV2vz5s0qKirS1VdfrQMHDkTsd8011+iTTz4J31544YVMHE7cEj1uKTTz6unH9PHHH0c87sfz/corr0Qc886dO9WtWzdde+21EfuZfr4bGxs1cuRILV68OK799+7dq4kTJ2r8+PHavn27Zs6cqVtuuSUiFCTzGcq0RI9748aNuuqqq/Taa69p69atGj9+vCZNmqRt27ZF7Dd8+PCI8/3WW2+lo/hJS/S4W+3atSviuPr37x9+zI/n+9FHH4043rq6OvXt27fd99v0871hwwZVVFRoy5YtWrdunU6ePKmrr75ajY2NMZ+TsWu44yFjxoxxKioqwvebm5udgoICp7KyMur+1113nTNx4sSIbWPHjnVmzJjhOI7jtLS0OAMHDnT+4z/+I/z40aNHnZycHOeFF15IwxEkJ9Hjbuv//u//nN69ezvLly8Pb5s2bZozefLkVBc1pRI97qVLlzr5+fkxX8+W871w4UKnd+/ezvHjx8PbvHC+TyfJWbVqVYf7/OxnP3OGDx8ese366693ysrKwve7+l5mWjzHHc2FF17ozJ07N3x/zpw5zsiRI1NXsDSL57irq6sdSc7f/va3mPvYcL5XrVrlBAIBZ9++feFtXjvfjuM4R44ccSQ5GzZsiLlPpq7hnqkR+vLLL7V161aVlpaGt2VlZam0tFSbN2+O+pzNmzdH7C9JZWVl4f337t2rQ4cOReyTn5+vsWPHxnzNTEvmuNs6ceKETp482W7hupqaGvXv31/Dhg3T7bffrs8++yylZe+KZI/7+PHjKi4uVlFRkSZPnqw//elP4cdsOd9VVVW64YYb1KtXr4jtJp/vZHT2/U7Fe+kFLS0tOnbsWLvv9+7du1VQUKBzzjlHN910k/bv3+9SCVNr1KhRGjRokK666iq9/fbb4e22nO+qqiqVlpaquLg4YrvXzndDQ4Mkdbigaqau4Z4JQn/961/V3NzcbkbpAQMGtGsjbnXo0KEO92/9mchrZloyx93WPffco4KCgogPyzXXXKNf//rXWr9+vebPn68NGzZowoQJam5uTmn5k5XMcQ8bNkxPP/20Xn31VT377LNqaWnRpZdeqvr6ekl2nO93331XO3fu1C233BKx3fTznYxY3+9gMKjPP/88Jd8dL3jkkUd0/PhxXXfddeFtY8eO1bJly7R27Vo9/vjj2rt3r77zne/o2LFjLpa0awYNGqQlS5bo5Zdf1ssvv6yioiKVlJSotrZWUmr+rzTdwYMH9bvf/a7d99tr57ulpUUzZ87UZZddposuuijmfpm6hhu/xAa6Zt68eVqxYoVqamoiOg7fcMMN4X+PGDFCF198sc4991zV1NToyiuvdKOoXTZu3LiIxXgvvfRSff3rX9cTTzyhBx980MWSZU5VVZVGjBihMWPGRGz34/mG9Pzzz2vu3Ll69dVXI/rKTJgwIfzviy++WGPHjlVxcbFWrlyp8vJyN4raZcOGDdOwYcPC9y+99FJ99NFHWrhwoZ555hkXS5Y5y5cvV58+fTRlypSI7V473xUVFdq5c6cx/Zg8UyPUr18/devWTYcPH47YfvjwYQ0cODDqcwYOHNjh/q0/E3nNTEvmuFs98sgjmjdvnn7/+9/r4osv7nDfc845R/369dOePXu6XOZU6Mpxt+rRo4e+8Y1vhI/J7+e7sbFRK1asiOs/PtPOdzJifb/z8vLUs2fPlHyGTLZixQrdcsstWrlyZbvmg7b69Omj888/39PnO5oxY8aEj8nv59txHD399NOaOnWqsrOzO9zX5PN9xx13aM2aNaqurlZhYWGH+2bqGu6ZIJSdna1vfetbWr9+fXhbS0uL1q9fH1ELcLpx48ZF7C9J69atC+8/ZMgQDRw4MGKfYDCod955J+ZrZloyxy2FetI/+OCDWrt2rUaPHt3p76mvr9dnn32mQYMGpaTcXZXscZ+uublZO3bsCB+Tn8+3FBpm2tTUpJtvvrnT32Pa+U5GZ9/vVHyGTPXCCy9o+vTpeuGFFyKmSYjl+PHj+uijjzx9vqPZvn17+Jj8fL6l0KirPXv2xPWHjonn23Ec3XHHHVq1apXefPNNDRkypNPnZOwanlA3b5etWLHCycnJcZYtW+b8+c9/dm677TanT58+zqFDhxzHcZypU6c69957b3j/t99+2+nevbvzyCOPOB988IEzZ84cp0ePHs6OHTvC+8ybN8/p06eP8+qrrzr/8z//40yePNkZMmSI8/nnn2f8+GJJ9LjnzZvnZGdnOy+99JLzySefhG/Hjh1zHMdxjh075vzrv/6rs3nzZmfv3r3OG2+84Xzzm990hg4d6nzxxReuHGM0iR733Llznddff9356KOPnK1btzo33HCDk5ub6/zpT38K7+PH893q29/+tnP99de32+6V833s2DFn27ZtzrZt2xxJzoIFC5xt27Y5H3/8seM4jnPvvfc6U6dODe//v//7v85XvvIV5+6773Y++OADZ/HixU63bt2ctWvXhvfp7L00QaLH/dxzzzndu3d3Fi9eHPH9Pnr0aHifu+66y6mpqXH27t3rvP32205paanTr18/58iRIxk/vlgSPe6FCxc6q1evdnbv3u3s2LHDufPOO52srCznjTfeCO/jx/Pd6uabb3bGjh0b9TW9cL5vv/12Jz8/36mpqYn43J44cSK8j1vXcE8FIcdxnMcee8wZPHiwk52d7YwZM8bZsmVL+LHLL7/cmTZtWsT+K1eudM4//3wnOzvbGT58uPPf//3fEY+3tLQ49913nzNgwAAnJyfHufLKK51du3Zl4lASkshxFxcXO5La3ebMmeM4juOcOHHCufrqq52vfvWrTo8ePZzi4mLn1ltvNeo/i1aJHPfMmTPD+w4YMMD57ne/69TW1ka8nh/Pt+M4zocffuhIcn7/+9+3ey2vnO/W4dFtb63HOm3aNOfyyy9v95xRo0Y52dnZzjnnnOMsXbq03et29F6aINHjvvzyyzvc33FC0wgMGjTIyc7Odr72ta85119/vbNnz57MHlgnEj3u+fPnO+eee66Tm5vr9O3b1ykpKXHefPPNdq/rt/PtOKEh4T179nSefPLJqK/phfMd7ZglRXxn3bqGB/5/AQEAAKzjmT5CAAAAqUYQAgAA1iIIAQAAaxGEAACAtQhCAADAWgQhAABgLYIQAACwFkEIAABYiyAEAACsRRACAADWIggBAABrEYQAeMqnn36qgQMH6qGHHgpv27Rpk7Kzs7V+/XoXSwbAi1h0FYDnvPbaa5oyZYo2bdqkYcOGadSoUZo8ebIWLFjgdtEAeAxBCIAnVVRU6I033tDo0aO1Y8cOvffee8rJyXG7WAA8hiAEwJM+//xzXXTRRaqrq9PWrVs1YsQIt4sEwIPoIwTAkz766CMdPHhQLS0t2rdvn9vFAeBR1AgB8Jwvv/xSY8aM0ahRozRs2DAtWrRIO3bsUP/+/d0uGgCPIQgB8Jy7775bL730kv74xz/qjDPO0OWXX678/HytWbPG7aIB8BiaxgB4Sk1NjRYtWqRnnnlGeXl5ysrK0jPPPKM//OEPevzxx90uHgCPoUYIAABYixohAABgLYIQAACwFkEIAABYiyAEAACsRRACAADWIggBAABrEYQAAIC1CEIAAMBaBCEAAGAtghAAALAWQQgAAFjr/wFyKy00SNrX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Google Shape;605;p103">
            <a:extLst>
              <a:ext uri="{FF2B5EF4-FFF2-40B4-BE49-F238E27FC236}">
                <a16:creationId xmlns:a16="http://schemas.microsoft.com/office/drawing/2014/main" id="{E29C5A29-72DF-4977-9058-0F2C9AF96C32}"/>
              </a:ext>
            </a:extLst>
          </p:cNvPr>
          <p:cNvSpPr txBox="1"/>
          <p:nvPr/>
        </p:nvSpPr>
        <p:spPr>
          <a:xfrm>
            <a:off x="5236541" y="1202450"/>
            <a:ext cx="1145210" cy="59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ru-RU" sz="2400" b="1" dirty="0"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Виды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AC82E09-7E4A-4017-BB1E-514DF58B0326}"/>
              </a:ext>
            </a:extLst>
          </p:cNvPr>
          <p:cNvSpPr/>
          <p:nvPr/>
        </p:nvSpPr>
        <p:spPr>
          <a:xfrm>
            <a:off x="2095500" y="2393234"/>
            <a:ext cx="2343150" cy="1104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Локальные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B07CB3B-B7C6-4707-A46E-DADFB366A0B3}"/>
              </a:ext>
            </a:extLst>
          </p:cNvPr>
          <p:cNvSpPr/>
          <p:nvPr/>
        </p:nvSpPr>
        <p:spPr>
          <a:xfrm>
            <a:off x="7381875" y="2393234"/>
            <a:ext cx="2343150" cy="1104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Глобальные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7B5FF91-4AE7-4F72-A7AF-69E3F2AEAA37}"/>
              </a:ext>
            </a:extLst>
          </p:cNvPr>
          <p:cNvCxnSpPr>
            <a:stCxn id="7" idx="2"/>
            <a:endCxn id="4" idx="0"/>
          </p:cNvCxnSpPr>
          <p:nvPr/>
        </p:nvCxnSpPr>
        <p:spPr>
          <a:xfrm flipH="1">
            <a:off x="3267075" y="1793894"/>
            <a:ext cx="2542071" cy="599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B094DD7-CC02-468F-A7E4-6A84AFDC3F77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5809146" y="1793894"/>
            <a:ext cx="2744304" cy="599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050" name="Picture 2" descr="Рис. 5. Waterfall plot.">
            <a:extLst>
              <a:ext uri="{FF2B5EF4-FFF2-40B4-BE49-F238E27FC236}">
                <a16:creationId xmlns:a16="http://schemas.microsoft.com/office/drawing/2014/main" id="{C2227CA4-95BA-4B5E-B277-8411E6388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620508"/>
            <a:ext cx="4605337" cy="315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HAP values of different features show their contributions to the model...  | Download Scientific Diagram">
            <a:extLst>
              <a:ext uri="{FF2B5EF4-FFF2-40B4-BE49-F238E27FC236}">
                <a16:creationId xmlns:a16="http://schemas.microsoft.com/office/drawing/2014/main" id="{852B9B03-0970-46D5-9F77-A71CED8E8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051" y="4068146"/>
            <a:ext cx="5667949" cy="214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2782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4279</TotalTime>
  <Words>941</Words>
  <Application>Microsoft Office PowerPoint</Application>
  <PresentationFormat>Широкоэкранный</PresentationFormat>
  <Paragraphs>151</Paragraphs>
  <Slides>21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Montserrat</vt:lpstr>
      <vt:lpstr>Symbol</vt:lpstr>
      <vt:lpstr>Verdana</vt:lpstr>
      <vt:lpstr>Тема Office</vt:lpstr>
      <vt:lpstr>Этика Искусственного Интеллекта </vt:lpstr>
      <vt:lpstr>План занятия</vt:lpstr>
      <vt:lpstr>1. Методы XAI и их возможности </vt:lpstr>
      <vt:lpstr>Методы XAI</vt:lpstr>
      <vt:lpstr>Зачем нужны методы XAI</vt:lpstr>
      <vt:lpstr>Классификация методов XAI</vt:lpstr>
      <vt:lpstr>Основные категории</vt:lpstr>
      <vt:lpstr>SHAP (Shapley Additive exPlanations)</vt:lpstr>
      <vt:lpstr>SHAP (Shapley Additive exPlanations)</vt:lpstr>
      <vt:lpstr>LIME (Local Interpretable Model-Agnostic Explanations)</vt:lpstr>
      <vt:lpstr>LIME (Local Interpretable Model-Agnostic Explanations)</vt:lpstr>
      <vt:lpstr>Контрфакты (Counterfactual Explanations)</vt:lpstr>
      <vt:lpstr>Контрфакты (Counterfactual Explanations)</vt:lpstr>
      <vt:lpstr>Визуализация внимания (Attention Visualization)</vt:lpstr>
      <vt:lpstr>Инструменты</vt:lpstr>
      <vt:lpstr>Визуализация внимания (Attention Visualization)</vt:lpstr>
      <vt:lpstr>2. Этические границы объяснений</vt:lpstr>
      <vt:lpstr>Можно ли манипулировать через объяснение?</vt:lpstr>
      <vt:lpstr>Псевдообъяснение как инструмент обмана</vt:lpstr>
      <vt:lpstr>GDPR и «право на объяснение»</vt:lpstr>
      <vt:lpstr>Спасибо 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 машинного обучения</dc:title>
  <dc:creator>Alex</dc:creator>
  <cp:lastModifiedBy>NeKonn</cp:lastModifiedBy>
  <cp:revision>303</cp:revision>
  <dcterms:created xsi:type="dcterms:W3CDTF">2024-03-23T10:36:24Z</dcterms:created>
  <dcterms:modified xsi:type="dcterms:W3CDTF">2025-04-26T04:25:24Z</dcterms:modified>
</cp:coreProperties>
</file>